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  <p:sldMasterId id="2147483826" r:id="rId2"/>
    <p:sldMasterId id="2147483850" r:id="rId3"/>
  </p:sldMasterIdLst>
  <p:sldIdLst>
    <p:sldId id="256" r:id="rId4"/>
    <p:sldId id="257" r:id="rId5"/>
    <p:sldId id="261" r:id="rId6"/>
    <p:sldId id="260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58" r:id="rId15"/>
    <p:sldId id="274" r:id="rId16"/>
    <p:sldId id="279" r:id="rId17"/>
    <p:sldId id="275" r:id="rId18"/>
    <p:sldId id="276" r:id="rId19"/>
    <p:sldId id="277" r:id="rId20"/>
    <p:sldId id="278" r:id="rId21"/>
    <p:sldId id="285" r:id="rId22"/>
    <p:sldId id="280" r:id="rId23"/>
    <p:sldId id="284" r:id="rId24"/>
    <p:sldId id="281" r:id="rId25"/>
    <p:sldId id="282" r:id="rId26"/>
    <p:sldId id="283" r:id="rId27"/>
    <p:sldId id="259" r:id="rId28"/>
    <p:sldId id="286" r:id="rId29"/>
    <p:sldId id="287" r:id="rId30"/>
    <p:sldId id="290" r:id="rId31"/>
    <p:sldId id="297" r:id="rId32"/>
    <p:sldId id="288" r:id="rId33"/>
    <p:sldId id="289" r:id="rId34"/>
    <p:sldId id="291" r:id="rId35"/>
    <p:sldId id="263" r:id="rId36"/>
    <p:sldId id="292" r:id="rId37"/>
    <p:sldId id="293" r:id="rId38"/>
    <p:sldId id="294" r:id="rId39"/>
    <p:sldId id="295" r:id="rId40"/>
    <p:sldId id="296" r:id="rId41"/>
    <p:sldId id="264" r:id="rId42"/>
    <p:sldId id="298" r:id="rId43"/>
    <p:sldId id="300" r:id="rId44"/>
    <p:sldId id="302" r:id="rId45"/>
    <p:sldId id="301" r:id="rId46"/>
    <p:sldId id="265" r:id="rId47"/>
    <p:sldId id="304" r:id="rId48"/>
    <p:sldId id="307" r:id="rId49"/>
    <p:sldId id="311" r:id="rId50"/>
    <p:sldId id="305" r:id="rId51"/>
    <p:sldId id="303" r:id="rId52"/>
    <p:sldId id="308" r:id="rId53"/>
    <p:sldId id="266" r:id="rId54"/>
    <p:sldId id="314" r:id="rId55"/>
    <p:sldId id="306" r:id="rId56"/>
    <p:sldId id="313" r:id="rId57"/>
    <p:sldId id="310" r:id="rId58"/>
    <p:sldId id="312" r:id="rId59"/>
    <p:sldId id="309" r:id="rId60"/>
    <p:sldId id="315" r:id="rId61"/>
    <p:sldId id="317" r:id="rId62"/>
    <p:sldId id="323" r:id="rId63"/>
    <p:sldId id="320" r:id="rId64"/>
    <p:sldId id="321" r:id="rId65"/>
    <p:sldId id="319" r:id="rId66"/>
    <p:sldId id="318" r:id="rId67"/>
    <p:sldId id="316" r:id="rId68"/>
    <p:sldId id="322" r:id="rId69"/>
    <p:sldId id="325" r:id="rId70"/>
    <p:sldId id="379" r:id="rId71"/>
    <p:sldId id="372" r:id="rId72"/>
    <p:sldId id="380" r:id="rId73"/>
    <p:sldId id="382" r:id="rId74"/>
    <p:sldId id="383" r:id="rId75"/>
    <p:sldId id="384" r:id="rId76"/>
    <p:sldId id="329" r:id="rId77"/>
    <p:sldId id="357" r:id="rId78"/>
    <p:sldId id="358" r:id="rId79"/>
    <p:sldId id="359" r:id="rId80"/>
    <p:sldId id="360" r:id="rId81"/>
    <p:sldId id="361" r:id="rId82"/>
    <p:sldId id="362" r:id="rId83"/>
    <p:sldId id="363" r:id="rId84"/>
    <p:sldId id="364" r:id="rId85"/>
    <p:sldId id="327" r:id="rId86"/>
    <p:sldId id="365" r:id="rId87"/>
    <p:sldId id="366" r:id="rId88"/>
    <p:sldId id="367" r:id="rId89"/>
    <p:sldId id="368" r:id="rId90"/>
    <p:sldId id="369" r:id="rId91"/>
    <p:sldId id="370" r:id="rId92"/>
    <p:sldId id="371" r:id="rId93"/>
    <p:sldId id="326" r:id="rId94"/>
    <p:sldId id="373" r:id="rId95"/>
    <p:sldId id="374" r:id="rId96"/>
    <p:sldId id="375" r:id="rId97"/>
    <p:sldId id="376" r:id="rId98"/>
    <p:sldId id="377" r:id="rId99"/>
    <p:sldId id="378" r:id="rId100"/>
    <p:sldId id="328" r:id="rId101"/>
    <p:sldId id="356" r:id="rId102"/>
    <p:sldId id="352" r:id="rId103"/>
    <p:sldId id="353" r:id="rId104"/>
    <p:sldId id="354" r:id="rId105"/>
    <p:sldId id="355" r:id="rId106"/>
    <p:sldId id="337" r:id="rId107"/>
    <p:sldId id="339" r:id="rId108"/>
    <p:sldId id="340" r:id="rId109"/>
    <p:sldId id="344" r:id="rId110"/>
    <p:sldId id="341" r:id="rId111"/>
    <p:sldId id="342" r:id="rId112"/>
    <p:sldId id="343" r:id="rId113"/>
    <p:sldId id="345" r:id="rId114"/>
    <p:sldId id="346" r:id="rId115"/>
    <p:sldId id="338" r:id="rId1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94660"/>
  </p:normalViewPr>
  <p:slideViewPr>
    <p:cSldViewPr snapToGrid="0">
      <p:cViewPr varScale="1">
        <p:scale>
          <a:sx n="84" d="100"/>
          <a:sy n="84" d="100"/>
        </p:scale>
        <p:origin x="84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presProps" Target="presProps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7C8872-F253-4F69-9C77-6ADA404C1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3302631-1D7B-40C4-A0DA-26441B5AA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7306D11-9B69-4C35-9C04-7884CF910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6ECA-21EE-4420-8352-1F2BB5A7E4E4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C6905AA-6D4F-4E4C-9FD0-BD3A286F2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856B979-EE6C-4D42-86F1-E9F22CC97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8B898-4705-4991-98FD-DB9FBFB8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371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C6C912-1986-413F-8889-8F33298BA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39612CD-1CB4-482A-AE6A-F6386D12C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F6DD813-1698-404D-97F8-B5517C925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6ECA-21EE-4420-8352-1F2BB5A7E4E4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D3F0F1-F1CE-4652-85DA-F21625D71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8498DA6-5EDC-4B21-8182-730E74D6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8B898-4705-4991-98FD-DB9FBFB8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75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B19DE56-E664-4101-94B4-D02A97FAFA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336FCF0-C57A-4FA4-87A2-C07D1BD66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FAEF184-C512-4528-9B2A-F1745F96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6ECA-21EE-4420-8352-1F2BB5A7E4E4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5242562-B4B7-428E-A3BD-69235D2A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66D78D-4B58-46B9-BA61-526A17F27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8B898-4705-4991-98FD-DB9FBFB8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683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544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52686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928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7326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461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34054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266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17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93EE1F-ACB4-47FA-95C3-399E8025C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BF7F8C5-01DD-47A1-A063-8FBB8103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C3AFDAF-6EFD-4194-BFFB-0D99EA14C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6ECA-21EE-4420-8352-1F2BB5A7E4E4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E55219B-EEC1-4F20-B03A-04B765E50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8E3A16A-1038-416F-93AF-A2FB29846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8B898-4705-4991-98FD-DB9FBFB8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857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8106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9631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4897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0214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86191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82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88622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487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1682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08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582EC0-C635-43DD-A4A0-69FBA816D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755F030-F7EE-42A8-B2A7-D3A90AEF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A754BBA-4FBA-40FB-8D8E-69510823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6ECA-21EE-4420-8352-1F2BB5A7E4E4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C580ED-3481-468E-8C6E-D8B474F62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C6AD7A1-F6F4-488B-9D8C-113476232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8B898-4705-4991-98FD-DB9FBFB8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972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3763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7004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012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1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6F6C7B-151E-497C-AD43-1AD21E6C9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852C44F-CF0C-4006-ACEA-7E391B818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D01D234-82A8-4EFF-9F7D-45AC997B0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19A217E-5618-42C4-B8FE-055E5DF9D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6ECA-21EE-4420-8352-1F2BB5A7E4E4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A1DAC66-391A-49C1-ACBF-EE65CAA55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AC58153-A0A5-46B0-81DF-DC5105561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8B898-4705-4991-98FD-DB9FBFB8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47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099C83-08D7-4BF2-84EB-696647EC3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AC4020B-6D07-41CB-A30C-2803A3DE5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7A6495B-D8DC-48C3-9005-9FD98121D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F5044A7-02BA-4891-9E46-2862E58C6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EC3425D-CB71-4D97-9F91-33CAD912B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67D8FFB-CF16-4F06-81CD-8B1D7CD94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6ECA-21EE-4420-8352-1F2BB5A7E4E4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AEC08FC-FE36-4F4B-A481-1FEBFDBFB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9215523-F6B0-464A-98D6-6C59899B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8B898-4705-4991-98FD-DB9FBFB8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84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FF5FF8-74DE-46D8-B1FE-5D57B6608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3D7CF9E-B5A8-40F6-B2CB-AB952E3F7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6ECA-21EE-4420-8352-1F2BB5A7E4E4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A76A0FD-5D74-470F-A6BC-ACCB2DC0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98C9E0A-61BE-4C23-B302-E5DA757E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8B898-4705-4991-98FD-DB9FBFB8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90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4BE8114-F5B4-4FAB-8671-20A5CD223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6ECA-21EE-4420-8352-1F2BB5A7E4E4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92C8210-B19D-4C5D-9934-376DF59EE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0574559-031D-428A-ABFF-9A4C6310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8B898-4705-4991-98FD-DB9FBFB8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857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4C7136-0C50-470F-96F1-C82BDDF0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4BB3E2-B8A0-437B-AA22-367EB1197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F85516A-4DBC-4760-816B-DDFD371CD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7442D1D-FAE1-412B-AF59-98D209F8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6ECA-21EE-4420-8352-1F2BB5A7E4E4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2ECDEA5-EC0A-4194-A4F6-7D174CFE3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2A6433F-1A21-4A72-9759-A7606679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8B898-4705-4991-98FD-DB9FBFB8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93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28048B-0FA1-4AB6-9835-F8BB60F90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69C6264-04F1-4B86-8CEA-286021DDBF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BA4BA3B-8B71-45CB-8B89-DDEFD89F7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3941655-B2CF-4723-B812-58809A38B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6ECA-21EE-4420-8352-1F2BB5A7E4E4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84DDE72-4E9E-40D6-A980-ED355DA8C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265310F-D6B5-45AA-894A-2AEFA3FC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8B898-4705-4991-98FD-DB9FBFB8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090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52C263-CF64-44A8-A513-F38E3F78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C856195-0949-4B05-84A7-0F8D964DC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2334A3-3651-4C20-8ADB-886B5D505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6ECA-21EE-4420-8352-1F2BB5A7E4E4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5F1A146-052E-4E5B-8738-DEC504469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20829DC-D29D-47A1-AA0E-189215B62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8B898-4705-4991-98FD-DB9FBFB81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94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83071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18.11.2017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43589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4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EDCF388D-E0E9-4F95-8AB3-2CE866047F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60-70 гг. </a:t>
            </a:r>
            <a:r>
              <a:rPr lang="en-US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в. </a:t>
            </a:r>
          </a:p>
          <a:p>
            <a:r>
              <a:rPr lang="ru-RU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Передвижники.</a:t>
            </a:r>
            <a:endParaRPr lang="ru-RU" sz="4400" i="1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CF9717-1BA5-4344-859C-1376AE8A4F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живопись.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1217626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81" y="304800"/>
            <a:ext cx="4458930" cy="6119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37944" y="4761053"/>
            <a:ext cx="3318076" cy="176706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есть истина?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1890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1748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2" y="252983"/>
            <a:ext cx="11315319" cy="5622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9131" y="5742432"/>
            <a:ext cx="10972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Оттепель.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1871 г.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62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68" y="234696"/>
            <a:ext cx="9397644" cy="5795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9290" y="6029910"/>
            <a:ext cx="10972800" cy="690930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Мокрый луг.</a:t>
            </a:r>
            <a:r>
              <a:rPr lang="ru-RU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r>
              <a:rPr lang="ru-RU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1872 г.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4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53" y="247412"/>
            <a:ext cx="4154362" cy="5638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300" y="247412"/>
            <a:ext cx="4770980" cy="5694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1293606" y="5772230"/>
            <a:ext cx="2962656" cy="7620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Крымских горах.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1873 г.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7680530" y="5876903"/>
            <a:ext cx="2636520" cy="7620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грозы.</a:t>
            </a:r>
          </a:p>
          <a:p>
            <a:pPr marL="0" indent="0" algn="ctr">
              <a:buNone/>
            </a:pPr>
            <a:r>
              <a:rPr lang="ru-RU" b="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1868</a:t>
            </a:r>
            <a:r>
              <a:rPr lang="ru-RU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62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63" y="262128"/>
            <a:ext cx="8777274" cy="554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5696712"/>
            <a:ext cx="10972800" cy="93268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стада.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1868 г.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87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сновал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развил новый вид пейзажа, названный современниками «пейзажем настроения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бычно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изображение человека, но почти всегда присутствует напоминание о нем: церкви, дороги, мостики, избы,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могилы;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Внимательное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натуры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Исаак Левитан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(1860 – 1900 гг.)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127956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30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79407" y="4704278"/>
            <a:ext cx="2871217" cy="17769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Тихая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обитель.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1890 г.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60" y="298703"/>
            <a:ext cx="7723371" cy="6182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82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5467"/>
            <a:ext cx="7684008" cy="6153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52688" y="4640194"/>
            <a:ext cx="3639312" cy="1828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Вечерний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звон.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1892 г.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1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1272"/>
            <a:ext cx="8470392" cy="6111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878824" y="3326966"/>
            <a:ext cx="3136392" cy="313944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Ненюфары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Астраханская картинная галерея имени П. М. </a:t>
            </a: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Догадина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1895 г.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0415"/>
            <a:ext cx="5260848" cy="618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02168" y="4671334"/>
            <a:ext cx="3749040" cy="17952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Весна. Большая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вода.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1897 г.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0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7848"/>
            <a:ext cx="7537704" cy="6178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641080" y="5035296"/>
            <a:ext cx="3224784" cy="152095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Сумерки.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Стога.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898 г.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8658"/>
            <a:ext cx="5212466" cy="6139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24081" y="4760108"/>
            <a:ext cx="3009417" cy="16879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Голгофа.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1893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3666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" y="216407"/>
            <a:ext cx="4236720" cy="5604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64464" y="5747380"/>
            <a:ext cx="3998976" cy="973459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Одуванчики.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Чувашский государственный художественный 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музей.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1889 г.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22" y="216406"/>
            <a:ext cx="4163867" cy="5604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734555" y="5570178"/>
            <a:ext cx="5486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Лесные фиалки 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незабудки.</a:t>
            </a:r>
          </a:p>
          <a:p>
            <a:pPr algn="ctr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1889 г.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91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8" y="216407"/>
            <a:ext cx="4273296" cy="5675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1856" y="5681122"/>
            <a:ext cx="5507736" cy="87364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Тростники 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кувшинки.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Дом-музей Исаака Ильича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Левитана.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1889 г.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64" y="281175"/>
            <a:ext cx="4221720" cy="5610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987420" y="5761327"/>
            <a:ext cx="4864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Васильки.</a:t>
            </a:r>
          </a:p>
          <a:p>
            <a:pPr algn="ctr"/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Частное собрание, 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Москва.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1894 г.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28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41" y="243840"/>
            <a:ext cx="9423020" cy="5471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62879" y="5550408"/>
            <a:ext cx="4276344" cy="10607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Берёзовая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роща.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1885 - 1889  гг.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29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295455"/>
            <a:ext cx="8781288" cy="6160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98864" y="4687824"/>
            <a:ext cx="2688336" cy="17038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Озеро.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ГРМ.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1899 - 1900 гг.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96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Портреты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отличаются утончённостью лепки, выразительностью, отображением характерных черт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Воссоздание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холсте человека не только в его материальной конкретности, но и в неисчерпаемости его духовного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сторические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литературные и религиозные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сюжеты;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к острым социальным темам.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Перов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1834 – 1882 гг.)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061977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889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3934"/>
            <a:ext cx="5443959" cy="6351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23544" y="4643376"/>
            <a:ext cx="4382947" cy="17111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Проповедь в селе.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1861 г.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776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69303"/>
            <a:ext cx="7191737" cy="6180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183300" y="4599682"/>
            <a:ext cx="3781064" cy="18500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Сцена на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могиле.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1859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63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62359"/>
            <a:ext cx="7805195" cy="6183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14794" y="4225641"/>
            <a:ext cx="3530279" cy="222041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крестный ход на Пасхе.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1861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301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39291" y="4579873"/>
            <a:ext cx="4232476" cy="188474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Чаепитие в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Мытищах.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1862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99" y="289366"/>
            <a:ext cx="6767850" cy="6206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711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8170"/>
            <a:ext cx="7578701" cy="6208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188301" y="3960469"/>
            <a:ext cx="3722049" cy="23361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Проводы покойника.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1865 г.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80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8658"/>
            <a:ext cx="8326056" cy="6081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35656" y="2920106"/>
            <a:ext cx="2997843" cy="347047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Тройка. Ученики-мастеровые везут воду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1866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712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5" y="297083"/>
            <a:ext cx="9555144" cy="6115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099999" y="5011838"/>
            <a:ext cx="1979272" cy="14005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Утопленница.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1867 г.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02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175657"/>
            <a:ext cx="10972800" cy="4920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60-х годов отчетливо определились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два направления: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ытовая живопись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(идеализирующее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поверхностно описательное, не затрагивающее глубин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жизни);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Реалистическая живопись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(раскрытие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смысла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явлений);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Пейзажная живопись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(проникновенный лиризм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теплота изображали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уголки русской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природы).</a:t>
            </a:r>
            <a:endParaRPr lang="ru-RU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изобразительного искусства - живописи, графики, скульптуры - вся вторая половина XIX века прошла под знаком борьбы с господствующим в первой половине академизмом. Наибольший вклад в эту борьбу внесли так называемые «передвижники».</a:t>
            </a:r>
          </a:p>
          <a:p>
            <a:pPr marL="0" indent="0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34008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периода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BAC0962-7B93-4A2E-952D-66368CD839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622041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001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0233"/>
            <a:ext cx="7932516" cy="6168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42116" y="4203539"/>
            <a:ext cx="3260203" cy="215096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Сцена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железной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дороги.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1868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562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" y="273933"/>
            <a:ext cx="7893075" cy="6196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10623" y="4317106"/>
            <a:ext cx="3565002" cy="215289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Последний кабак у заставы. 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1868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28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1" y="262359"/>
            <a:ext cx="4980972" cy="62262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38755" y="5066816"/>
            <a:ext cx="5633012" cy="142175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Ф. М. Достоевского.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1872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90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86" y="297084"/>
            <a:ext cx="9171224" cy="6118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406359" y="5044410"/>
            <a:ext cx="2785641" cy="13716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Птицелов.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1870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673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861630" y="3937322"/>
            <a:ext cx="2129742" cy="22782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Охотники на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привале.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1871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8" y="354955"/>
            <a:ext cx="9331272" cy="6065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9624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организаторов и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идеологов передвижников;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Демократическая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ориентировка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оздал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религиозный перелом в морально-философском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мышлении (идея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героического самопожертвования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Специальная творческая задача -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ночного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освещения.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 Крамской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(1837 – 1887 гг.)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051756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1269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9559"/>
            <a:ext cx="7016496" cy="6194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99832" y="5218890"/>
            <a:ext cx="4166616" cy="12649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Христос в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пустыне.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1872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616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8" y="280415"/>
            <a:ext cx="4990452" cy="6163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86600" y="4913528"/>
            <a:ext cx="4898136" cy="15300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Л.Н. Толстого.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1873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9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9560"/>
            <a:ext cx="5352288" cy="6169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96328" y="4517768"/>
            <a:ext cx="4864608" cy="194157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Н.А. Некрасов в период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Последних песен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1877-1878 гг.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684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3839"/>
            <a:ext cx="4593336" cy="6207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82584" y="5006298"/>
            <a:ext cx="3541776" cy="1444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Лунная ночь. 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1880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19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5114" y="1524000"/>
            <a:ext cx="11412638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удожники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входившие в российское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объединение -Товарищество передвижных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художественных выставок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образованное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1870 г. </a:t>
            </a:r>
          </a:p>
          <a:p>
            <a:pPr marL="0" indent="0">
              <a:buNone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Обратились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изображению повседневной жизни 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народов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ее природы, социальных конфликтов, обличению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порядков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Основателями были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Бунта 14-ти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-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Богдан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Вениг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 Александр Григорьев, Николай Дмитриев, Фирс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Журавлёв,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Иван Крамской, Алексей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Корзухин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 Карл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Лемох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 Александр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Литовченко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 Константин Маковский, Александр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 Михаил Песков, Николай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Петров, Николай Шустов,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Крейтан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4302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Передвижники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731912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244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90" y="298703"/>
            <a:ext cx="7951054" cy="6188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759952" y="5039370"/>
            <a:ext cx="3215640" cy="1447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Неизвестная.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1883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873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0415"/>
            <a:ext cx="3742944" cy="6169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91272" y="5090160"/>
            <a:ext cx="4148328" cy="14386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Неутешное горе.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1884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429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живописи передвижников на первый план выдвинулся бытовой жанр.</a:t>
            </a:r>
          </a:p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темой стало изображение народной жизни.</a:t>
            </a:r>
          </a:p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Передвижники исключительно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полно и точно отразил народную жизнь второй половины XIX в. </a:t>
            </a: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Развёрнутую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картину быта всех слоев русского общества дали Г. Г. Мясоедов, В. М. Максимов, В. Е.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Маковский, Н. А. Ярошенко.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1686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Бытовой жанр 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передвижников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731912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716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700784"/>
            <a:ext cx="10972800" cy="4395216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армоническая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уверенная живопись;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роявлял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интерес к крестьянской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бытовые и пейзажные сюжеты;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Колоритные работы.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Григорий Мясоедов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(1834 – 1911 гг.)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140148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7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16" y="335280"/>
            <a:ext cx="9019032" cy="5359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6532" y="5437632"/>
            <a:ext cx="10972800" cy="12192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Земство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обедает.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1872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09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76" y="271272"/>
            <a:ext cx="8653272" cy="5638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448" y="5788152"/>
            <a:ext cx="10972800" cy="9479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Положения 19 февраля 1861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1873 г.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93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" y="339851"/>
            <a:ext cx="10902696" cy="4855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9704" y="5660136"/>
            <a:ext cx="10902696" cy="96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во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ржи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1881 г</a:t>
            </a:r>
            <a:r>
              <a:rPr lang="ru-RU" i="1" dirty="0" smtClean="0">
                <a:effectLst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99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" y="316991"/>
            <a:ext cx="9192768" cy="5328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3568" y="5504688"/>
            <a:ext cx="10972800" cy="111556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Страдная пора (Косцы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ГРМ. 1887 г.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93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4424"/>
            <a:ext cx="8424672" cy="6101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34272" y="4056888"/>
            <a:ext cx="2926080" cy="228904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Пристань в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Ялте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Владимиро-Суздальский музей-заповедник.</a:t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1890 г.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15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645920"/>
            <a:ext cx="10972800" cy="445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народа, крестьянского быта и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уклада;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оказ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положительных начал деревенской жизни и в целом крестьянства как воплощение лучших качеств русского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бразы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отличала трепетная и взволнованная душевность, глубокая человеческая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сердечность.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Максимов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(1844 – 1911 гг.)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127956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61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618488"/>
            <a:ext cx="10972800" cy="4477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Отличный портретист;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портретах передача сложности и напряжённости душевной жизни;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тказался от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канонов академизма,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стремился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исторической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конкретности;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концу жизни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возобладали евангельские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темы.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(1831 – 1894 гг.)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127956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7578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810283" y="3178658"/>
            <a:ext cx="2098253" cy="314858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Приход колдуна на крестьянскую свадьбу.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1875 г.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448056"/>
            <a:ext cx="9465859" cy="5879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037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8" y="298704"/>
            <a:ext cx="8605030" cy="6116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26880" y="4354576"/>
            <a:ext cx="2465832" cy="20604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раздел.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1876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6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9560"/>
            <a:ext cx="7729728" cy="6123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613648" y="5001768"/>
            <a:ext cx="3316224" cy="1411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Больной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муж.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1881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1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8703"/>
            <a:ext cx="8013192" cy="6103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842248" y="4980432"/>
            <a:ext cx="3051048" cy="1502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Всё в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прошлом.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1889 г.</a:t>
            </a: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37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73964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работах затронул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показал жизнь почти всех социальных групп и сословий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Выступал в своих картинах с критикой недостатков социального строя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Умело передаёт не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сходство внешнего облика портретируемого, но и особенности его душевного склада, выделяя те основные черты характера, которые движут им в жизни, определяют его поступки.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Маковский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(1846 – 1920 гг.)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127956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54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6136"/>
            <a:ext cx="7876032" cy="607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778240" y="4675124"/>
            <a:ext cx="3032760" cy="17221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бульваре.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1887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36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2983"/>
            <a:ext cx="4684776" cy="6210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70264" y="5143252"/>
            <a:ext cx="2886456" cy="13197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Объяснение.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1889-1891 гг.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92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" y="252983"/>
            <a:ext cx="7601712" cy="6287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63456" y="5410200"/>
            <a:ext cx="2493264" cy="10180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1891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0" y="307848"/>
            <a:ext cx="8330967" cy="6074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859577" y="2429256"/>
            <a:ext cx="3172968" cy="39532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Оптимист и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пессимист.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художественный музей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Беларусь,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Минск.</a:t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1893 г.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16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48" y="280415"/>
            <a:ext cx="8452104" cy="544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1584" y="5721770"/>
            <a:ext cx="10972800" cy="8869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Семья художника.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 искусств 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Азербайджана. </a:t>
            </a: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1893 год.</a:t>
            </a:r>
          </a:p>
        </p:txBody>
      </p:sp>
    </p:spTree>
    <p:extLst>
      <p:ext uri="{BB962C8B-B14F-4D97-AF65-F5344CB8AC3E}">
        <p14:creationId xmlns:p14="http://schemas.microsoft.com/office/powerpoint/2010/main" val="425669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54957"/>
            <a:ext cx="8117711" cy="6094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854631" y="4942390"/>
            <a:ext cx="3040284" cy="15071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Тайная вечеря.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ГРМ.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1863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269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8704"/>
            <a:ext cx="7510272" cy="6172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119872" y="3385117"/>
            <a:ext cx="3739896" cy="305714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объяснением.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Художественный музей, 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Самара.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1900 г.</a:t>
            </a:r>
          </a:p>
        </p:txBody>
      </p:sp>
    </p:spTree>
    <p:extLst>
      <p:ext uri="{BB962C8B-B14F-4D97-AF65-F5344CB8AC3E}">
        <p14:creationId xmlns:p14="http://schemas.microsoft.com/office/powerpoint/2010/main" val="35029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Содержанием жанровых картин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служили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 «мотивы гражданской скорби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ерез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характеристику одного конкретного человека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умел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типичные черты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современника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передать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самую суть героя, нравственную и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социальную;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Прирожденный художник-психолог.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Ярошенко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(1846 – 1898 гг.)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127956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13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2" y="299153"/>
            <a:ext cx="3442541" cy="6114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842248" y="5359360"/>
            <a:ext cx="2941320" cy="10546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Курсистка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ГРМ.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1880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73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44" y="320420"/>
            <a:ext cx="9046464" cy="5352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4276" y="5410784"/>
            <a:ext cx="10972800" cy="12192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 солнца.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Полтавский областной художественный музей им.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Николая Ярошенко,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Украина.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1880-е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1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6135"/>
            <a:ext cx="3724656" cy="6131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887968" y="4983480"/>
            <a:ext cx="3078480" cy="147437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1881 г.</a:t>
            </a: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77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9560"/>
            <a:ext cx="3048000" cy="6188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16568" y="5259192"/>
            <a:ext cx="2862072" cy="12192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Всюду жизнь.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1888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29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08776" y="4553712"/>
            <a:ext cx="5803392" cy="194564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художника Николая Николаевича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ГРМ.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1890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4" y="289560"/>
            <a:ext cx="4625340" cy="6167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287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6" y="326135"/>
            <a:ext cx="8823002" cy="6100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26296" y="3282696"/>
            <a:ext cx="2761488" cy="314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Похороны первенца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Харьковский художественный музей, 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Украина.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1893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55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творчестве передвижников значительно место занимал пейзаж.</a:t>
            </a:r>
          </a:p>
          <a:p>
            <a:pPr marL="0" indent="0">
              <a:buNone/>
            </a:pP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этих картинах мастера с проникновенным лиризмом и теплотой изображали различные уголки русской природы.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44296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Пейзаж передвижников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864304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ичное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 интимное восприятие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иртуозная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 цветом и светом, позволившая передать уникальные состояния природы, в частности — особую прозрачность, подвижность весеннего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родоначальников русского реалистического пейзажа;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русским лирическим пейзажистом, первым, кто сумел показать, что у природы нет «парадных» и «чернорабочих»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нарядов.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Саврасов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(1830 – 1897 гг.)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127956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95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3381"/>
            <a:ext cx="7897792" cy="6131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76212" y="3733697"/>
            <a:ext cx="3649884" cy="283386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Петр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 допрашивает царевича Алексея Петровича в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Петергофе.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1871 г.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598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5552"/>
            <a:ext cx="8305800" cy="622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787384" y="4331208"/>
            <a:ext cx="3218688" cy="2206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 на Кремль с Крымского моста в ненастную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погоду.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1851 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9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0415"/>
            <a:ext cx="4511040" cy="6228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604504" y="5024300"/>
            <a:ext cx="3243072" cy="14843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Гибель корабля в море. 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1862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8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8703"/>
            <a:ext cx="9503664" cy="6165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113264" y="4870704"/>
            <a:ext cx="1911096" cy="15118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Зимняя дорога.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1870-е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58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0415"/>
            <a:ext cx="8534400" cy="6187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65792" y="5266944"/>
            <a:ext cx="2191512" cy="12009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Ночное.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1871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17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2984"/>
            <a:ext cx="4620768" cy="6256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628632" y="5154168"/>
            <a:ext cx="2200656" cy="12649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Вечер.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1877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1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9560"/>
            <a:ext cx="4684776" cy="6129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67928" y="5218176"/>
            <a:ext cx="3371088" cy="12923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Грачи прилетели.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1879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65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1272"/>
            <a:ext cx="4575048" cy="613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46720" y="5312860"/>
            <a:ext cx="3919728" cy="109118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Повеяло весной.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1890-е гг.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71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5023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Тональное единство;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Тонкие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градации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светотени для более точной и естественной передачи морской шири, движения воды 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исал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основном морские пейзажи; создал серии портретов крымских побережных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городов;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ффектные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природы, лунные ночи, экзотические восточные виды; это бури и кораблекрушения, но также и идиллические морские пейзажи с одиноким лучом, падающим из-за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облаков;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Морская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стихия выступает в них как «море житейское», затерянный в нем или погибающий корабль — как символ человеческой судьбы. 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 Айвазовский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(1817 – 1900 гг.)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127956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723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3" y="298703"/>
            <a:ext cx="9184475" cy="6170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610344" y="4491370"/>
            <a:ext cx="2322576" cy="197815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Девятый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вал.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ГРМ. 1850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27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7847"/>
            <a:ext cx="8671560" cy="617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81160" y="4751832"/>
            <a:ext cx="2551176" cy="16489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Чёрное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море.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1881 г.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5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2359"/>
            <a:ext cx="5004122" cy="6415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477246" y="4815068"/>
            <a:ext cx="4267200" cy="16436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А.И. Герцена.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1867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312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280416"/>
            <a:ext cx="9723120" cy="6149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021824" y="4587240"/>
            <a:ext cx="1911096" cy="176784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Синопский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бой.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военно-морской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музей.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1853 г.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307848"/>
            <a:ext cx="9648777" cy="6083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094976" y="4258056"/>
            <a:ext cx="1865376" cy="21336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Тонущий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корабль.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ГРМ. 1854 г. </a:t>
            </a:r>
            <a:b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Папье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пелле, карандаш, цветные карандаши, процарапка</a:t>
            </a:r>
          </a:p>
        </p:txBody>
      </p:sp>
    </p:spTree>
    <p:extLst>
      <p:ext uri="{BB962C8B-B14F-4D97-AF65-F5344CB8AC3E}">
        <p14:creationId xmlns:p14="http://schemas.microsoft.com/office/powerpoint/2010/main" val="157578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8703"/>
            <a:ext cx="5782056" cy="6165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91656" y="4806696"/>
            <a:ext cx="5532120" cy="15575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Чесменский бой в ночь с 25 на 26 июня 1770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Феодосийская картинная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галерея. 1848 г.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04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307848"/>
            <a:ext cx="9642250" cy="6028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012680" y="4907280"/>
            <a:ext cx="2011680" cy="1429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Константинополя.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ГРМ. 1846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95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5059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себя удивительным знатоком растительных форм – деревьев, листвы, травы, воспроизводящим их с тонким пониманием, как общего характера, так и мельчайших отличительных черт любой породы деревьев, кустов и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трав;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Четкие светотеневые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контрасты;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рисунка, монументальная композиция, суховатая живопись.</a:t>
            </a:r>
            <a:endParaRPr lang="ru-RU" sz="3200" dirty="0" smtClean="0"/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 Шишкин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(1832 – 1898 гг.)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127956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70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216408"/>
            <a:ext cx="8634984" cy="616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51976" y="4118012"/>
            <a:ext cx="3017520" cy="22616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Сосновый бор. Мачтовый лес в Вятской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губернии.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1872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8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36" y="307848"/>
            <a:ext cx="9858039" cy="5586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0455" y="5650992"/>
            <a:ext cx="10972800" cy="1042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Рожь.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1878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0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6" y="307847"/>
            <a:ext cx="9111284" cy="6171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646920" y="4226846"/>
            <a:ext cx="2359152" cy="22524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Утро в сосновом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лесу.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1889 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1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8704"/>
            <a:ext cx="4300728" cy="6171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12080" y="4995018"/>
            <a:ext cx="6672072" cy="14752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севере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диком.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Киевский национальный музей русского искусства, 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Киев. 1891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3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52983"/>
            <a:ext cx="9467088" cy="569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2544" y="5870448"/>
            <a:ext cx="10972800" cy="731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Пейзаж с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пнём. </a:t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Ростовский областной музей изобразительных </a:t>
            </a:r>
            <a:r>
              <a:rPr lang="ru-RU" sz="2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искусств. </a:t>
            </a:r>
            <a:r>
              <a:rPr lang="ru-RU" sz="2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1892 </a:t>
            </a:r>
            <a:r>
              <a:rPr lang="ru-RU" sz="2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7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94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5509"/>
            <a:ext cx="4876800" cy="6128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76708" y="5162309"/>
            <a:ext cx="5679311" cy="134266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Н.И.Костомарова.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1870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0363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8" y="362712"/>
            <a:ext cx="9784833" cy="6043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168128" y="4184904"/>
            <a:ext cx="1719072" cy="233476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Дождь в дубовом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лесу.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1891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2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316991"/>
            <a:ext cx="9979152" cy="6099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96728" y="5188452"/>
            <a:ext cx="1600200" cy="12283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Зима.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ГРМ. 1890 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16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4" y="344423"/>
            <a:ext cx="9273548" cy="6103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01784" y="3544824"/>
            <a:ext cx="2212848" cy="283768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Речка Лиговка в деревне Константиновка близ Петербурга.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Частное собрание.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1869 г.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6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Сложное освещение;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Контрастная живопись;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систематическое художественное образование;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отличаются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необычностью и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простотой.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Архип Куинджи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(1841 – 1910 гг.)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127956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09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68" y="271271"/>
            <a:ext cx="9275064" cy="5509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5990972"/>
            <a:ext cx="10972800" cy="59270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острове Валааме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Тульский областной художественный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музей.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1873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64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7848"/>
            <a:ext cx="10941138" cy="5361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3769" y="5355336"/>
            <a:ext cx="10972800" cy="12192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Вечер на Украине. 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ГРМ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1878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9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24" y="381762"/>
            <a:ext cx="9412224" cy="5035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8536" y="5337048"/>
            <a:ext cx="109728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Березовая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роща.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1879 г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9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" y="271271"/>
            <a:ext cx="9723120" cy="6242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104120" y="4864422"/>
            <a:ext cx="1862328" cy="15392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Днепр утром.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1881 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79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" y="262128"/>
            <a:ext cx="8589264" cy="620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43416" y="4255752"/>
            <a:ext cx="2834640" cy="22067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Лунная ночь на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Днепре.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ГРМ. 1880 г.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94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5" y="271272"/>
            <a:ext cx="9273505" cy="611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637776" y="4084320"/>
            <a:ext cx="2276856" cy="2298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Дарьяльское ущелье. Лунная ночь.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1890-1895 гг.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5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85509"/>
            <a:ext cx="4529559" cy="6132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69842" y="5424881"/>
            <a:ext cx="4244051" cy="99349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Л.Н.Толстого.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1884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48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" y="280416"/>
            <a:ext cx="9604248" cy="6031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30384" y="4175760"/>
            <a:ext cx="2002536" cy="22067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Лов рыбы на Черном море.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Дальневосточный художественный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музей, г. Хабаровск.</a:t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1900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7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еоднократное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повторение одного и того же мотива,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сюжета;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ончайшие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человеческой души, переданные с тем настроением одновременно и радостного и грустного созерцания мира, которое было присуще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художнику;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расота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повседневных и «очищенных от мелочей будней» мотивов родной природы, поэзию старинной дворянской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усадьбы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епосредственность </a:t>
            </a:r>
            <a:r>
              <a:rPr lang="ru-RU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восприятия, светотеневая контрастность, легкий мазок и яркие </a:t>
            </a:r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оттенки.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Поленов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(1844 – 1927 гг.)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127956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3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8704"/>
            <a:ext cx="7546848" cy="6176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92440" y="5045226"/>
            <a:ext cx="3776472" cy="14295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дворик.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1878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62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6992"/>
            <a:ext cx="7089648" cy="6127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705088" y="5362236"/>
            <a:ext cx="3179064" cy="108204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Бабушкин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сад.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1878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26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6" y="213360"/>
            <a:ext cx="10249842" cy="5541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92480" y="5437632"/>
            <a:ext cx="10972800" cy="12192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Христос и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грешница.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ГРМ. 1887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3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3568"/>
            <a:ext cx="9238488" cy="6077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848088" y="4672066"/>
            <a:ext cx="2167128" cy="17586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Заросший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пруд.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1879 г.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71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2711"/>
            <a:ext cx="11113008" cy="503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9704" y="5477256"/>
            <a:ext cx="10972800" cy="75895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Лагуна в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Мурано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71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242567"/>
            <a:ext cx="8801100" cy="5631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5048" y="5824728"/>
            <a:ext cx="10972800" cy="72237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Исполнялся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премудрости.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художественный музей, Нижний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Новгород. 1896—1909 гг.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509625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Образы природы приобрели в живописи художника одухотворённость, особую поэтичность, романтизм и глубину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чувств;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Звучными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акцентами цветовых пятен, динамичностью свободного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мазка;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свидетельству­ют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незаурядном даро­вании, не успевшем полностью раскрыться из-за ранней смерти ху­дожника.</a:t>
            </a:r>
          </a:p>
          <a:p>
            <a:pPr marL="0" indent="0">
              <a:buNone/>
            </a:pPr>
            <a:endParaRPr lang="ru-RU" sz="28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Фёдор Васильев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(1850 – 1873 гг.)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4C242-F0C3-4609-AC8F-14FBEF7A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127956"/>
            <a:ext cx="7560840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5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280415"/>
            <a:ext cx="10125456" cy="5585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8808" y="5751576"/>
            <a:ext cx="10972800" cy="9509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Волжские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лагуны.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ТГ.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1870 г.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2016</TotalTime>
  <Words>1239</Words>
  <Application>Microsoft Office PowerPoint</Application>
  <PresentationFormat>Широкоэкранный</PresentationFormat>
  <Paragraphs>204</Paragraphs>
  <Slides>113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113</vt:i4>
      </vt:variant>
    </vt:vector>
  </HeadingPairs>
  <TitlesOfParts>
    <vt:vector size="122" baseType="lpstr">
      <vt:lpstr>Arial</vt:lpstr>
      <vt:lpstr>Calibri</vt:lpstr>
      <vt:lpstr>Calibri Light</vt:lpstr>
      <vt:lpstr>Constantia</vt:lpstr>
      <vt:lpstr>Times New Roman</vt:lpstr>
      <vt:lpstr>Wingdings 2</vt:lpstr>
      <vt:lpstr>Тема Office</vt:lpstr>
      <vt:lpstr>Бумажная</vt:lpstr>
      <vt:lpstr>2_Бумажная</vt:lpstr>
      <vt:lpstr>Русская живопись.</vt:lpstr>
      <vt:lpstr>Характеристика периода</vt:lpstr>
      <vt:lpstr>Передвижники</vt:lpstr>
      <vt:lpstr>Николай Ге (1831 – 1894 гг.)</vt:lpstr>
      <vt:lpstr>Тайная вечеря.  ГРМ. 1863 Г.</vt:lpstr>
      <vt:lpstr>Петр I допрашивает царевича Алексея Петровича в Петергофе. ТГ. 1871 г.</vt:lpstr>
      <vt:lpstr>Портрет А.И. Герцена. ТГ. 1867 г.</vt:lpstr>
      <vt:lpstr>Портрет Н.И.Костомарова.  1870 г.</vt:lpstr>
      <vt:lpstr>Портрет Л.Н.Толстого.  1884 г.</vt:lpstr>
      <vt:lpstr>Что есть истина? ТГ. 1890 г.</vt:lpstr>
      <vt:lpstr>Голгофа. ТГ. 1893 г.</vt:lpstr>
      <vt:lpstr>Василий Перов (1834 – 1882 гг.)</vt:lpstr>
      <vt:lpstr>Проповедь в селе. ТГ. 1861 г.</vt:lpstr>
      <vt:lpstr>Сцена на могиле. ТГ. 1859 г.</vt:lpstr>
      <vt:lpstr>Сельский крестный ход на Пасхе.  ТГ. 1861 г.</vt:lpstr>
      <vt:lpstr>Чаепитие в Мытищах. ТГ. 1862 г.</vt:lpstr>
      <vt:lpstr>Проводы покойника. ТГ. 1865 г.</vt:lpstr>
      <vt:lpstr>Тройка. Ученики-мастеровые везут воду. ТГ. 1866 г.</vt:lpstr>
      <vt:lpstr>Утопленница. ТГ. 1867 г.</vt:lpstr>
      <vt:lpstr>Сцена у железной дороги. ТГ. 1868 г.</vt:lpstr>
      <vt:lpstr>Последний кабак у заставы.  ТГ. 1868 г.</vt:lpstr>
      <vt:lpstr>Портрет Ф. М. Достоевского. ТГ. 1872 г.</vt:lpstr>
      <vt:lpstr>Птицелов. ТГ. 1870 г.</vt:lpstr>
      <vt:lpstr>Охотники на привале. ТГ. 1871 г.</vt:lpstr>
      <vt:lpstr>Иван Крамской (1837 – 1887 гг.)</vt:lpstr>
      <vt:lpstr>Христос в пустыне. ТГ. 1872 г.</vt:lpstr>
      <vt:lpstr>Портрет Л.Н. Толстого. ТГ. 1873 г.</vt:lpstr>
      <vt:lpstr>Н.А. Некрасов в период “Последних песен”. ТГ. 1877-1878 гг.</vt:lpstr>
      <vt:lpstr>Лунная ночь.  ТГ. 1880 г.</vt:lpstr>
      <vt:lpstr>Неизвестная. ТГ. 1883 г.</vt:lpstr>
      <vt:lpstr>Неутешное горе. ТГ. 1884 г.</vt:lpstr>
      <vt:lpstr>Бытовой жанр передвижников</vt:lpstr>
      <vt:lpstr>Григорий Мясоедов (1834 – 1911 гг.)</vt:lpstr>
      <vt:lpstr>Земство обедает. ТГ. 1872 г.</vt:lpstr>
      <vt:lpstr>Чтение Положения 19 февраля 1861 года. ТГ. 1873 г.</vt:lpstr>
      <vt:lpstr>Дорога во ржи. ТГ. 1881 г.</vt:lpstr>
      <vt:lpstr>Страдная пора (Косцы). ГРМ. 1887 г.</vt:lpstr>
      <vt:lpstr>Пристань в Ялте. Владимиро-Суздальский музей-заповедник. 1890 г.</vt:lpstr>
      <vt:lpstr>Василий Максимов (1844 – 1911 гг.)</vt:lpstr>
      <vt:lpstr>Приход колдуна на крестьянскую свадьбу. ТГ. 1875 г.</vt:lpstr>
      <vt:lpstr>Семейный раздел. ТГ. 1876 г.</vt:lpstr>
      <vt:lpstr>Больной муж. ТГ. 1881 г.</vt:lpstr>
      <vt:lpstr>Всё в прошлом. ТГ. 1889 г.</vt:lpstr>
      <vt:lpstr>Владимир Маковский (1846 – 1920 гг.)</vt:lpstr>
      <vt:lpstr>На бульваре.  ТГ.  1887 г.</vt:lpstr>
      <vt:lpstr>Объяснение.  ТГ. 1889-1891 гг.</vt:lpstr>
      <vt:lpstr>Проводил.  1891 г.</vt:lpstr>
      <vt:lpstr>Оптимист и пессимист. Национальный художественный музей Республики Беларусь, г. Минск. 1893 г.</vt:lpstr>
      <vt:lpstr>Семья художника.   Национальный музей искусств Азербайджана. 1893 год.</vt:lpstr>
      <vt:lpstr>Перед объяснением.  Художественный музей, г. Самара. 1900 г.</vt:lpstr>
      <vt:lpstr>Николай Ярошенко (1846 – 1898 гг.)</vt:lpstr>
      <vt:lpstr>Курсистка. ГРМ.  1880 г.</vt:lpstr>
      <vt:lpstr>Заход солнца. Полтавский областной художественный музей им. Николая Ярошенко, Украина. 1880-е годы.</vt:lpstr>
      <vt:lpstr>Студент. ТГ.  1881 г.</vt:lpstr>
      <vt:lpstr>Всюду жизнь. ТГ. 1888 г.</vt:lpstr>
      <vt:lpstr>Портрет художника Николая Николаевича Ге. ГРМ. 1890 г.</vt:lpstr>
      <vt:lpstr>Похороны первенца. Харьковский художественный музей, Украина.  1893 г.</vt:lpstr>
      <vt:lpstr>Пейзаж передвижников</vt:lpstr>
      <vt:lpstr>Алексей Саврасов (1830 – 1897 гг.)</vt:lpstr>
      <vt:lpstr>Вид на Кремль с Крымского моста в ненастную погоду. 1851 г.</vt:lpstr>
      <vt:lpstr>Гибель корабля в море.  1862 г.</vt:lpstr>
      <vt:lpstr>Зимняя дорога.  1870-е г.</vt:lpstr>
      <vt:lpstr>Ночное.  1871 г.</vt:lpstr>
      <vt:lpstr>Вечер.  1877 г.</vt:lpstr>
      <vt:lpstr>Грачи прилетели.  ТГ. 1879 г.</vt:lpstr>
      <vt:lpstr>Повеяло весной.  1890-е гг.</vt:lpstr>
      <vt:lpstr>Иван Айвазовский (1817 – 1900 гг.)</vt:lpstr>
      <vt:lpstr>Девятый вал. ГРМ. 1850 г.</vt:lpstr>
      <vt:lpstr>Чёрное море. ТГ. 1881 г.</vt:lpstr>
      <vt:lpstr>Синопский бой.  Центральный военно-морской музей. 1853 г.</vt:lpstr>
      <vt:lpstr>Тонущий корабль. ГРМ. 1854 г.  Папье пелле, карандаш, цветные карандаши, процарапка</vt:lpstr>
      <vt:lpstr>Чесменский бой в ночь с 25 на 26 июня 1770 года. Феодосийская картинная галерея. 1848 г.</vt:lpstr>
      <vt:lpstr>Вид Константинополя. ГРМ. 1846 г.</vt:lpstr>
      <vt:lpstr>Иван Шишкин (1832 – 1898 гг.)</vt:lpstr>
      <vt:lpstr>Сосновый бор. Мачтовый лес в Вятской губернии. ТГ. 1872 г.</vt:lpstr>
      <vt:lpstr>Рожь. ТГ. 1878 г.</vt:lpstr>
      <vt:lpstr>Утро в сосновом лесу. ТГ. 1889 г.</vt:lpstr>
      <vt:lpstr>На севере диком. Киевский национальный музей русского искусства, Киев. 1891 г.</vt:lpstr>
      <vt:lpstr>Пейзаж с пнём.  Ростовский областной музей изобразительных искусств. 1892 г.</vt:lpstr>
      <vt:lpstr>Дождь в дубовом лесу. ТГ. 1891 г.</vt:lpstr>
      <vt:lpstr>Зима.  ГРМ. 1890 г.</vt:lpstr>
      <vt:lpstr>Речка Лиговка в деревне Константиновка близ Петербурга.  Частное собрание. 1869 г.</vt:lpstr>
      <vt:lpstr>Архип Куинджи (1841 – 1910 гг.)</vt:lpstr>
      <vt:lpstr>На острове Валааме. Тульский областной художественный музей. 1873 г.</vt:lpstr>
      <vt:lpstr>Вечер на Украине.  ГРМ. 1878 г.</vt:lpstr>
      <vt:lpstr>Березовая роща.  ТГ. 1879 г.</vt:lpstr>
      <vt:lpstr>Днепр утром.  ТГ. 1881 г.</vt:lpstr>
      <vt:lpstr>Лунная ночь на Днепре. ГРМ. 1880 г.</vt:lpstr>
      <vt:lpstr>Дарьяльское ущелье. Лунная ночь.  ТГ. 1890-1895 гг.</vt:lpstr>
      <vt:lpstr>Лов рыбы на Черном море.  Дальневосточный художественный музей, г. Хабаровск. 1900 г.</vt:lpstr>
      <vt:lpstr>Василий Поленов (1844 – 1927 гг.)</vt:lpstr>
      <vt:lpstr>Московский дворик. ТГ. 1878 г.</vt:lpstr>
      <vt:lpstr>Бабушкин сад. ТГ. 1878 г.</vt:lpstr>
      <vt:lpstr>Христос и грешница. ГРМ. 1887 г.</vt:lpstr>
      <vt:lpstr>Заросший пруд. ТГ. 1879 г.</vt:lpstr>
      <vt:lpstr>Лагуна в Мурано.</vt:lpstr>
      <vt:lpstr>Исполнялся премудрости. Нижегородский государственный художественный музей, Нижний Новгород. 1896—1909 гг.</vt:lpstr>
      <vt:lpstr>Фёдор Васильев (1850 – 1873 гг.)</vt:lpstr>
      <vt:lpstr>Волжские лагуны. ТГ. 1870 г.</vt:lpstr>
      <vt:lpstr>Оттепель. ТГ. 1871 г.</vt:lpstr>
      <vt:lpstr>Мокрый луг. ТГ. 1872 г.</vt:lpstr>
      <vt:lpstr>Презентация PowerPoint</vt:lpstr>
      <vt:lpstr>Возвращение стада. ТГ. 1868 г.</vt:lpstr>
      <vt:lpstr>Исаак Левитан (1860 – 1900 гг.)</vt:lpstr>
      <vt:lpstr>Тихая обитель. ТГ. 1890 г.</vt:lpstr>
      <vt:lpstr>Вечерний звон. ТГ. 1892 г.</vt:lpstr>
      <vt:lpstr>Ненюфары. Астраханская картинная галерея имени П. М. Догадина. 1895 г.</vt:lpstr>
      <vt:lpstr>Весна. Большая вода. ТГ. 1897 г.</vt:lpstr>
      <vt:lpstr>Сумерки. Стога. ТГ. 1898 г.</vt:lpstr>
      <vt:lpstr>Одуванчики.  Чувашский государственный художественный музей. 1889 г.</vt:lpstr>
      <vt:lpstr>Тростники и кувшинки. Дом-музей Исаака Ильича Левитана. 1889 г.</vt:lpstr>
      <vt:lpstr>Берёзовая роща. ТГ. 1885 - 1889  гг.</vt:lpstr>
      <vt:lpstr>Озеро. ГРМ. 1899 - 1900 гг.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асус</dc:creator>
  <cp:lastModifiedBy>Евгений</cp:lastModifiedBy>
  <cp:revision>148</cp:revision>
  <dcterms:created xsi:type="dcterms:W3CDTF">2017-09-26T05:24:38Z</dcterms:created>
  <dcterms:modified xsi:type="dcterms:W3CDTF">2017-11-17T22:17:29Z</dcterms:modified>
</cp:coreProperties>
</file>