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07872-E9B8-44BE-B021-03487CCBA932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52A46-6595-458E-99D1-411DCBC96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49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8F3AF77-6F7F-4678-9704-286DA7C451AB}" type="slidenum">
              <a:rPr lang="ru-RU">
                <a:latin typeface="Calibri" pitchFamily="34" charset="0"/>
              </a:rPr>
              <a:pPr/>
              <a:t>50</a:t>
            </a:fld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r>
              <a:rPr lang="ru-RU" sz="5400" smtClean="0">
                <a:ln>
                  <a:noFill/>
                </a:ln>
              </a:rPr>
              <a:t>ФЕОФАН ГРЕК</a:t>
            </a:r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r>
              <a:rPr lang="ru-RU" sz="6000" smtClean="0"/>
              <a:t>1340-1410</a:t>
            </a:r>
          </a:p>
        </p:txBody>
      </p:sp>
    </p:spTree>
    <p:extLst>
      <p:ext uri="{BB962C8B-B14F-4D97-AF65-F5344CB8AC3E}">
        <p14:creationId xmlns:p14="http://schemas.microsoft.com/office/powerpoint/2010/main" val="2092085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4760913" y="406400"/>
            <a:ext cx="391953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000" b="1">
                <a:solidFill>
                  <a:srgbClr val="0070C0"/>
                </a:solidFill>
              </a:rPr>
              <a:t>Из Архангелов наилучшей сохранностью отличается Михаил.</a:t>
            </a:r>
          </a:p>
          <a:p>
            <a:pPr eaLnBrk="1" hangingPunct="1"/>
            <a:r>
              <a:rPr lang="ru-RU" sz="2000" b="1">
                <a:solidFill>
                  <a:srgbClr val="0070C0"/>
                </a:solidFill>
              </a:rPr>
              <a:t> В правой руке он держит жезл, в левой – сферу с буквой Х (Христос).  </a:t>
            </a:r>
          </a:p>
          <a:p>
            <a:pPr eaLnBrk="1" hangingPunct="1"/>
            <a:r>
              <a:rPr lang="ru-RU" sz="2000" b="1">
                <a:solidFill>
                  <a:srgbClr val="0070C0"/>
                </a:solidFill>
              </a:rPr>
              <a:t>Архангел одет в </a:t>
            </a:r>
            <a:r>
              <a:rPr lang="ru-RU" sz="2000" b="1"/>
              <a:t>лоратные </a:t>
            </a:r>
            <a:r>
              <a:rPr lang="ru-RU" sz="2000" b="1">
                <a:solidFill>
                  <a:srgbClr val="0070C0"/>
                </a:solidFill>
              </a:rPr>
              <a:t>облачения</a:t>
            </a:r>
            <a:r>
              <a:rPr lang="ru-RU" sz="2000" b="1"/>
              <a:t> (парадная одежда византийских императоров</a:t>
            </a:r>
            <a:r>
              <a:rPr lang="ru-RU" sz="2000" b="1">
                <a:solidFill>
                  <a:srgbClr val="0070C0"/>
                </a:solidFill>
              </a:rPr>
              <a:t>), но короткий  боевой плащ и перевязь на груди указывают на воинский чин Михаила – царя Ангелов.</a:t>
            </a:r>
            <a:r>
              <a:rPr lang="ru-RU" sz="2000" b="1"/>
              <a:t> В его позе ощущаются решительность и мужество, лик же наполнен кроткостью и неземные покоем. </a:t>
            </a:r>
          </a:p>
        </p:txBody>
      </p:sp>
      <p:pic>
        <p:nvPicPr>
          <p:cNvPr id="2457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406400"/>
            <a:ext cx="433705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8403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ъект 2"/>
          <p:cNvSpPr>
            <a:spLocks noGrp="1"/>
          </p:cNvSpPr>
          <p:nvPr>
            <p:ph idx="1"/>
          </p:nvPr>
        </p:nvSpPr>
        <p:spPr>
          <a:xfrm>
            <a:off x="520700" y="1270000"/>
            <a:ext cx="8035925" cy="43370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300" b="1" smtClean="0"/>
              <a:t>Также большинство исследователей согласны с тем, что им, скорей всего, написана </a:t>
            </a:r>
            <a:r>
              <a:rPr lang="ru-RU" sz="3300" b="1" smtClean="0">
                <a:solidFill>
                  <a:srgbClr val="FF0000"/>
                </a:solidFill>
              </a:rPr>
              <a:t>«Владимирская Богоматерь» </a:t>
            </a:r>
            <a:r>
              <a:rPr lang="ru-RU" sz="3300" b="1" smtClean="0"/>
              <a:t>(около 1409, Успенский собор, Владимир) и </a:t>
            </a:r>
            <a:r>
              <a:rPr lang="ru-RU" sz="3300" b="1" smtClean="0">
                <a:solidFill>
                  <a:srgbClr val="FF0000"/>
                </a:solidFill>
              </a:rPr>
              <a:t>часть миниатюр «Евангелия Хитрово» </a:t>
            </a:r>
            <a:r>
              <a:rPr lang="ru-RU" sz="3300" b="1" smtClean="0"/>
              <a:t>(около 1395 года, Российская государственная библиотека, Москва).</a:t>
            </a:r>
          </a:p>
        </p:txBody>
      </p:sp>
    </p:spTree>
    <p:extLst>
      <p:ext uri="{BB962C8B-B14F-4D97-AF65-F5344CB8AC3E}">
        <p14:creationId xmlns:p14="http://schemas.microsoft.com/office/powerpoint/2010/main" val="26520227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338" y="1228725"/>
            <a:ext cx="8139112" cy="4438650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buFont typeface="Arial"/>
              <a:buNone/>
              <a:defRPr/>
            </a:pPr>
            <a:r>
              <a:rPr lang="ru-RU" sz="2700" b="1" dirty="0">
                <a:solidFill>
                  <a:srgbClr val="FF0000"/>
                </a:solidFill>
              </a:rPr>
              <a:t>Евангелие Хитрово </a:t>
            </a:r>
          </a:p>
          <a:p>
            <a:pPr marL="0" indent="0" fontAlgn="auto">
              <a:buFont typeface="Arial"/>
              <a:buNone/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—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рукописное Евангелие-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Апракос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конца XIV века. Получило название от своего владельца — боярина Богдана Хитрово, который </a:t>
            </a:r>
            <a:r>
              <a:rPr lang="ru-RU" b="1" dirty="0">
                <a:solidFill>
                  <a:srgbClr val="FF0000"/>
                </a:solidFill>
              </a:rPr>
              <a:t>получил рукопись в дар от царя Фёдора Алексеевича.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Рукопись была украшена драгоценным окладом и передана им в дар Троице-Сергиевой лавре, где она хранилась в алтаре до 1920 года. В настоящее время Евангелие Хитрово находится в собрании Российской государственной библиотеки.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Евангелие имеет богатый декор (заставки, инициалы, миниатюры и символы евангелистов). Происхождение рукописи относят к московской школе Феофана Грека, а авторство ряда миниатюр приписывают его ученику — Андрею Рублёву. </a:t>
            </a:r>
          </a:p>
        </p:txBody>
      </p:sp>
    </p:spTree>
    <p:extLst>
      <p:ext uri="{BB962C8B-B14F-4D97-AF65-F5344CB8AC3E}">
        <p14:creationId xmlns:p14="http://schemas.microsoft.com/office/powerpoint/2010/main" val="36936791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8294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00" y="1346200"/>
            <a:ext cx="7670800" cy="4240213"/>
          </a:xfrm>
        </p:spPr>
      </p:pic>
    </p:spTree>
    <p:extLst>
      <p:ext uri="{BB962C8B-B14F-4D97-AF65-F5344CB8AC3E}">
        <p14:creationId xmlns:p14="http://schemas.microsoft.com/office/powerpoint/2010/main" val="39117897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8397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2075" y="857250"/>
            <a:ext cx="5081588" cy="3408363"/>
          </a:xfrm>
        </p:spPr>
      </p:pic>
      <p:pic>
        <p:nvPicPr>
          <p:cNvPr id="8397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05125"/>
            <a:ext cx="4765675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4817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84995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4081463" cy="5143500"/>
          </a:xfrm>
        </p:spPr>
      </p:pic>
      <p:pic>
        <p:nvPicPr>
          <p:cNvPr id="84996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1593850"/>
            <a:ext cx="35941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8263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860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96938"/>
            <a:ext cx="4119563" cy="5103812"/>
          </a:xfrm>
        </p:spPr>
      </p:pic>
      <p:pic>
        <p:nvPicPr>
          <p:cNvPr id="8602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r="9634"/>
          <a:stretch>
            <a:fillRect/>
          </a:stretch>
        </p:blipFill>
        <p:spPr bwMode="auto">
          <a:xfrm>
            <a:off x="3992563" y="896938"/>
            <a:ext cx="2538412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r="9354"/>
          <a:stretch>
            <a:fillRect/>
          </a:stretch>
        </p:blipFill>
        <p:spPr bwMode="auto">
          <a:xfrm>
            <a:off x="6111875" y="1344613"/>
            <a:ext cx="26447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3792538"/>
            <a:ext cx="208597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7080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813" y="1260475"/>
            <a:ext cx="8107362" cy="4346575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buFont typeface="Arial"/>
              <a:buNone/>
              <a:defRPr/>
            </a:pPr>
            <a:r>
              <a:rPr lang="ru-RU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Рублёв скончался во время морового поветрия 17 октября 1428 года в Москве, в </a:t>
            </a:r>
            <a:r>
              <a:rPr lang="ru-RU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Андрониковом</a:t>
            </a:r>
            <a:r>
              <a:rPr lang="ru-RU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монастыре, где весной 1428 года выполнил свою четвертую, известную по летописям работу — фрески Спасского собора. 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ru-RU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Похоронен возле колокольни в </a:t>
            </a:r>
            <a:r>
              <a:rPr lang="ru-RU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Андрониковом</a:t>
            </a:r>
            <a:r>
              <a:rPr lang="ru-RU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монастыре (Спасский собор).</a:t>
            </a:r>
          </a:p>
        </p:txBody>
      </p:sp>
    </p:spTree>
    <p:extLst>
      <p:ext uri="{BB962C8B-B14F-4D97-AF65-F5344CB8AC3E}">
        <p14:creationId xmlns:p14="http://schemas.microsoft.com/office/powerpoint/2010/main" val="245454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419100"/>
            <a:ext cx="437515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5576888" y="617538"/>
            <a:ext cx="2606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400" b="1"/>
              <a:t>Архангел Михаил</a:t>
            </a:r>
          </a:p>
        </p:txBody>
      </p:sp>
    </p:spTree>
    <p:extLst>
      <p:ext uri="{BB962C8B-B14F-4D97-AF65-F5344CB8AC3E}">
        <p14:creationId xmlns:p14="http://schemas.microsoft.com/office/powerpoint/2010/main" val="90285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398463" y="876300"/>
            <a:ext cx="833278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0070C0"/>
                </a:solidFill>
              </a:rPr>
              <a:t>Под Архангелами в простенках барабана расположены праотцы и праведники:</a:t>
            </a:r>
          </a:p>
          <a:p>
            <a:pPr eaLnBrk="1" hangingPunct="1"/>
            <a:r>
              <a:rPr lang="ru-RU" sz="2800" b="1">
                <a:solidFill>
                  <a:srgbClr val="0070C0"/>
                </a:solidFill>
              </a:rPr>
              <a:t>Адам, Авель, Ной, Сиф, Мелхиседек, Енох, а так же Иоанн Предтеча и пророк Илия.</a:t>
            </a:r>
          </a:p>
          <a:p>
            <a:pPr eaLnBrk="1" hangingPunct="1"/>
            <a:r>
              <a:rPr lang="ru-RU" sz="2800" b="1"/>
              <a:t>Все они являются провозвестниками НовогоЗавета. </a:t>
            </a:r>
            <a:r>
              <a:rPr lang="ru-RU" sz="2800" b="1">
                <a:solidFill>
                  <a:srgbClr val="0070C0"/>
                </a:solidFill>
              </a:rPr>
              <a:t>Этим роспись </a:t>
            </a:r>
            <a:r>
              <a:rPr lang="ru-RU" sz="2800" b="1"/>
              <a:t>Спасской церкви</a:t>
            </a:r>
          </a:p>
          <a:p>
            <a:pPr eaLnBrk="1" hangingPunct="1"/>
            <a:r>
              <a:rPr lang="ru-RU" sz="2800" b="1"/>
              <a:t> </a:t>
            </a:r>
            <a:r>
              <a:rPr lang="ru-RU" sz="2800" b="1">
                <a:solidFill>
                  <a:srgbClr val="0070C0"/>
                </a:solidFill>
              </a:rPr>
              <a:t>отличается от большинства других храмов,</a:t>
            </a:r>
          </a:p>
          <a:p>
            <a:pPr eaLnBrk="1" hangingPunct="1"/>
            <a:r>
              <a:rPr lang="ru-RU" sz="2800" b="1">
                <a:solidFill>
                  <a:srgbClr val="0070C0"/>
                </a:solidFill>
              </a:rPr>
              <a:t>где в барабане чаще всего изображались только пророки. </a:t>
            </a:r>
          </a:p>
        </p:txBody>
      </p:sp>
    </p:spTree>
    <p:extLst>
      <p:ext uri="{BB962C8B-B14F-4D97-AF65-F5344CB8AC3E}">
        <p14:creationId xmlns:p14="http://schemas.microsoft.com/office/powerpoint/2010/main" val="223896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407988"/>
            <a:ext cx="4321175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4738688" y="407988"/>
            <a:ext cx="397986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0070C0"/>
                </a:solidFill>
              </a:rPr>
              <a:t>Галерею святых возглавил первый человек-Адам. </a:t>
            </a:r>
            <a:r>
              <a:rPr lang="ru-RU" sz="2800" b="1"/>
              <a:t>Феофан показал его суровым старцем. </a:t>
            </a:r>
            <a:r>
              <a:rPr lang="ru-RU" sz="2800" b="1">
                <a:solidFill>
                  <a:srgbClr val="0070C0"/>
                </a:solidFill>
              </a:rPr>
              <a:t>Несмотря на то что Адам нарушил заповедь Божию и согрешил, после изгнания из Рая он покаялся и был прощен. Его образ напоминает о Божьем милосердии и всепрощении.</a:t>
            </a:r>
          </a:p>
        </p:txBody>
      </p:sp>
    </p:spTree>
    <p:extLst>
      <p:ext uri="{BB962C8B-B14F-4D97-AF65-F5344CB8AC3E}">
        <p14:creationId xmlns:p14="http://schemas.microsoft.com/office/powerpoint/2010/main" val="4109345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98463" y="1004888"/>
            <a:ext cx="83597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200" b="1"/>
              <a:t>К сожалению, далеко не все фрески с праотцами дошли до нас в полной сохранности. Во время Великой Отечественной войны значительно пострадали изображения Мелхиседека , Ноя и Авеля. Они оказались на той самой стене, которая больше всего была повреждена бомбежкой.</a:t>
            </a:r>
          </a:p>
        </p:txBody>
      </p:sp>
    </p:spTree>
    <p:extLst>
      <p:ext uri="{BB962C8B-B14F-4D97-AF65-F5344CB8AC3E}">
        <p14:creationId xmlns:p14="http://schemas.microsoft.com/office/powerpoint/2010/main" val="1640994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04813"/>
            <a:ext cx="44069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4803775" y="609600"/>
            <a:ext cx="39020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70C0"/>
                </a:solidFill>
              </a:rPr>
              <a:t>Фигура пророка Илии</a:t>
            </a:r>
            <a:r>
              <a:rPr lang="ru-RU" b="1"/>
              <a:t>-одна  из наиболее сохранившихся в этом ряду.</a:t>
            </a:r>
          </a:p>
          <a:p>
            <a:pPr eaLnBrk="1" hangingPunct="1"/>
            <a:r>
              <a:rPr lang="ru-RU" b="1">
                <a:solidFill>
                  <a:srgbClr val="0070C0"/>
                </a:solidFill>
              </a:rPr>
              <a:t>Пророк представлен </a:t>
            </a:r>
            <a:r>
              <a:rPr lang="ru-RU" b="1"/>
              <a:t>Феофаном в </a:t>
            </a:r>
            <a:r>
              <a:rPr lang="ru-RU" b="1">
                <a:solidFill>
                  <a:srgbClr val="0070C0"/>
                </a:solidFill>
              </a:rPr>
              <a:t>момент проповеди:  об этом говорит благословляющий жест отведенной в сторону руки. В другой руке он держит развернутый свиток</a:t>
            </a:r>
            <a:r>
              <a:rPr lang="ru-RU" b="1"/>
              <a:t>, но текст ныне утрачен. </a:t>
            </a:r>
          </a:p>
          <a:p>
            <a:pPr eaLnBrk="1" hangingPunct="1"/>
            <a:r>
              <a:rPr lang="ru-RU" b="1">
                <a:solidFill>
                  <a:srgbClr val="0070C0"/>
                </a:solidFill>
              </a:rPr>
              <a:t>Плащ, шерстяная подкладка которого </a:t>
            </a:r>
          </a:p>
          <a:p>
            <a:pPr eaLnBrk="1" hangingPunct="1"/>
            <a:r>
              <a:rPr lang="ru-RU" b="1">
                <a:solidFill>
                  <a:srgbClr val="0070C0"/>
                </a:solidFill>
              </a:rPr>
              <a:t>обозначена волнистыми линиями, завязан тугим узлом. Одежда под плащом опоясана белым кушаком. </a:t>
            </a:r>
            <a:r>
              <a:rPr lang="ru-RU" b="1"/>
              <a:t>Илия изображен величественным седовласым старцем согласно иконографической традиции. Лик его умиротворён, но в нем присутствует оттенок скорби за грехи человеческие</a:t>
            </a:r>
            <a:r>
              <a:rPr lang="ru-RU" sz="160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36207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/>
          <a:stretch>
            <a:fillRect/>
          </a:stretch>
        </p:blipFill>
        <p:spPr bwMode="auto">
          <a:xfrm>
            <a:off x="5035550" y="398463"/>
            <a:ext cx="3695700" cy="60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463550" y="836613"/>
            <a:ext cx="45720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0070C0"/>
                </a:solidFill>
              </a:rPr>
              <a:t>Иоанн Предтеча, написан рядом с Илией, завершает ряд праведников. Он представлен одетым</a:t>
            </a:r>
            <a:r>
              <a:rPr lang="ru-RU" sz="2400" b="1"/>
              <a:t> во власяницу и</a:t>
            </a:r>
            <a:r>
              <a:rPr lang="ru-RU" sz="2400" b="1">
                <a:solidFill>
                  <a:srgbClr val="0070C0"/>
                </a:solidFill>
              </a:rPr>
              <a:t> в грубый плащ. Пальцы его правой руки также сложены в благословляющий жест, в левой он держит жезл.</a:t>
            </a:r>
          </a:p>
          <a:p>
            <a:pPr eaLnBrk="1" hangingPunct="1"/>
            <a:r>
              <a:rPr lang="ru-RU" sz="2400" b="1"/>
              <a:t>Изможденный постом скорбный лик, открытые до колен босые ноги и вся полуиссохшая плоть Предтечи наглядно рисуют </a:t>
            </a:r>
            <a:r>
              <a:rPr lang="ru-RU" sz="2400" b="1">
                <a:solidFill>
                  <a:srgbClr val="0070C0"/>
                </a:solidFill>
              </a:rPr>
              <a:t>образ аскета, призывающего к покаянию.</a:t>
            </a:r>
          </a:p>
        </p:txBody>
      </p:sp>
    </p:spTree>
    <p:extLst>
      <p:ext uri="{BB962C8B-B14F-4D97-AF65-F5344CB8AC3E}">
        <p14:creationId xmlns:p14="http://schemas.microsoft.com/office/powerpoint/2010/main" val="446865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4957763" y="412750"/>
            <a:ext cx="376078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200" b="1"/>
              <a:t>Наиболее полный цикл фресок сохранился в небольшом пределе, посвященном</a:t>
            </a:r>
          </a:p>
          <a:p>
            <a:pPr eaLnBrk="1" hangingPunct="1"/>
            <a:r>
              <a:rPr lang="ru-RU" sz="3200" b="1"/>
              <a:t> </a:t>
            </a:r>
            <a:r>
              <a:rPr lang="ru-RU" sz="3200" b="1">
                <a:solidFill>
                  <a:srgbClr val="00B0F0"/>
                </a:solidFill>
              </a:rPr>
              <a:t>Святой троице, который находится в северной части храма, на хорах.</a:t>
            </a:r>
          </a:p>
        </p:txBody>
      </p:sp>
      <p:pic>
        <p:nvPicPr>
          <p:cNvPr id="3174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12750"/>
            <a:ext cx="4541838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666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482600"/>
            <a:ext cx="67722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107950" y="4997450"/>
            <a:ext cx="8389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r>
              <a:rPr lang="ru-RU" b="1">
                <a:solidFill>
                  <a:srgbClr val="00B0F0"/>
                </a:solidFill>
              </a:rPr>
              <a:t>Фигура центрального Ангела  с широко раскинутыми крыльями, как будто обнимающими все пространство композиции</a:t>
            </a:r>
            <a:r>
              <a:rPr lang="ru-RU" b="1"/>
              <a:t>, идеально вписана в сложную криволинейную плоскость под сводом и уравновешена </a:t>
            </a:r>
            <a:r>
              <a:rPr lang="ru-RU" b="1">
                <a:solidFill>
                  <a:srgbClr val="00B0F0"/>
                </a:solidFill>
              </a:rPr>
              <a:t>изображением дуба </a:t>
            </a:r>
            <a:r>
              <a:rPr lang="ru-RU" b="1"/>
              <a:t>Мамврийского</a:t>
            </a:r>
            <a:r>
              <a:rPr lang="ru-RU" b="1">
                <a:solidFill>
                  <a:srgbClr val="00B0F0"/>
                </a:solidFill>
              </a:rPr>
              <a:t>, заполняющего пустой участок сверху.</a:t>
            </a:r>
          </a:p>
        </p:txBody>
      </p:sp>
    </p:spTree>
    <p:extLst>
      <p:ext uri="{BB962C8B-B14F-4D97-AF65-F5344CB8AC3E}">
        <p14:creationId xmlns:p14="http://schemas.microsoft.com/office/powerpoint/2010/main" val="1351322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811213" y="433388"/>
            <a:ext cx="7469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000" b="1"/>
              <a:t> </a:t>
            </a:r>
            <a:r>
              <a:rPr lang="ru-RU" sz="2000" b="1">
                <a:solidFill>
                  <a:srgbClr val="00B0F0"/>
                </a:solidFill>
              </a:rPr>
              <a:t>Внизу были изображены Авраам и Сарра, подносящие Гостям пищу. Сохранилась только фигура Сарры.</a:t>
            </a:r>
          </a:p>
        </p:txBody>
      </p:sp>
      <p:pic>
        <p:nvPicPr>
          <p:cNvPr id="3379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1258888"/>
            <a:ext cx="6773863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92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842963" y="515938"/>
            <a:ext cx="777557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200" b="1">
                <a:solidFill>
                  <a:srgbClr val="0070C0"/>
                </a:solidFill>
              </a:rPr>
              <a:t>Феофан Грек </a:t>
            </a:r>
            <a:r>
              <a:rPr lang="ru-RU" sz="3200" b="1"/>
              <a:t>–величайший </a:t>
            </a:r>
            <a:r>
              <a:rPr lang="ru-RU" sz="3200" b="1">
                <a:solidFill>
                  <a:srgbClr val="0070C0"/>
                </a:solidFill>
              </a:rPr>
              <a:t>византийский иконописец Средневековья</a:t>
            </a:r>
            <a:r>
              <a:rPr lang="ru-RU" sz="3200" b="1"/>
              <a:t>. Для  истории древнерусского искусства личность Феофана имеет огромное значение. </a:t>
            </a:r>
          </a:p>
          <a:p>
            <a:pPr eaLnBrk="1" hangingPunct="1"/>
            <a:r>
              <a:rPr lang="ru-RU" sz="3200" b="1"/>
              <a:t> Он приехал на Русь в момент активизации ее культурной жизни, поэтому его деятельность нашла здесь широкий отклик и русские мастера впитали, а затем сумели применить его уроки. В том числе и Андрей Рублев был его учеником.</a:t>
            </a:r>
          </a:p>
        </p:txBody>
      </p:sp>
    </p:spTree>
    <p:extLst>
      <p:ext uri="{BB962C8B-B14F-4D97-AF65-F5344CB8AC3E}">
        <p14:creationId xmlns:p14="http://schemas.microsoft.com/office/powerpoint/2010/main" val="154393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412750"/>
            <a:ext cx="3722687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3"/>
          <p:cNvSpPr>
            <a:spLocks noChangeArrowheads="1"/>
          </p:cNvSpPr>
          <p:nvPr/>
        </p:nvSpPr>
        <p:spPr bwMode="auto">
          <a:xfrm>
            <a:off x="5575300" y="5099050"/>
            <a:ext cx="213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>
                <a:solidFill>
                  <a:srgbClr val="00B0F0"/>
                </a:solidFill>
                <a:latin typeface="Arial" charset="0"/>
              </a:rPr>
              <a:t>Даниил столпник. </a:t>
            </a:r>
            <a:endParaRPr lang="ru-RU">
              <a:solidFill>
                <a:srgbClr val="00B0F0"/>
              </a:solidFill>
            </a:endParaRPr>
          </a:p>
        </p:txBody>
      </p:sp>
      <p:pic>
        <p:nvPicPr>
          <p:cNvPr id="34820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412750"/>
            <a:ext cx="328295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Прямоугольник 5"/>
          <p:cNvSpPr>
            <a:spLocks noChangeArrowheads="1"/>
          </p:cNvSpPr>
          <p:nvPr/>
        </p:nvSpPr>
        <p:spPr bwMode="auto">
          <a:xfrm>
            <a:off x="712788" y="5099050"/>
            <a:ext cx="406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>
                <a:solidFill>
                  <a:srgbClr val="00B0F0"/>
                </a:solidFill>
                <a:latin typeface="Arial" charset="0"/>
              </a:rPr>
              <a:t>Преподобный Макарий Египетский. </a:t>
            </a:r>
            <a:endParaRPr lang="ru-RU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31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138238" y="1816100"/>
            <a:ext cx="6799262" cy="1304925"/>
          </a:xfrm>
        </p:spPr>
        <p:txBody>
          <a:bodyPr>
            <a:normAutofit fontScale="90000"/>
          </a:bodyPr>
          <a:lstStyle/>
          <a:p>
            <a:r>
              <a:rPr lang="ru-RU" sz="5400" b="1" smtClean="0">
                <a:ln>
                  <a:noFill/>
                </a:ln>
              </a:rPr>
              <a:t>ИКОНЫ ФЕОФАНА ГРЕКА</a:t>
            </a:r>
          </a:p>
        </p:txBody>
      </p:sp>
      <p:sp>
        <p:nvSpPr>
          <p:cNvPr id="35843" name="Прямоугольник 3"/>
          <p:cNvSpPr>
            <a:spLocks noChangeArrowheads="1"/>
          </p:cNvSpPr>
          <p:nvPr/>
        </p:nvSpPr>
        <p:spPr bwMode="auto">
          <a:xfrm>
            <a:off x="425450" y="3711575"/>
            <a:ext cx="83200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800" b="1"/>
              <a:t>Традиционно мастеру приписывают иконы:</a:t>
            </a:r>
          </a:p>
          <a:p>
            <a:pPr eaLnBrk="1" hangingPunct="1"/>
            <a:r>
              <a:rPr lang="ru-RU" sz="2800" b="1"/>
              <a:t> «Богородица Донская», «Успение», «Преображение» и деисусный чин Благовещенского собора Московского Кремля. </a:t>
            </a:r>
          </a:p>
        </p:txBody>
      </p:sp>
    </p:spTree>
    <p:extLst>
      <p:ext uri="{BB962C8B-B14F-4D97-AF65-F5344CB8AC3E}">
        <p14:creationId xmlns:p14="http://schemas.microsoft.com/office/powerpoint/2010/main" val="1946102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r="2528" b="1408"/>
          <a:stretch>
            <a:fillRect/>
          </a:stretch>
        </p:blipFill>
        <p:spPr bwMode="auto">
          <a:xfrm>
            <a:off x="1225550" y="0"/>
            <a:ext cx="6303963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Прямоугольник 3"/>
          <p:cNvSpPr>
            <a:spLocks noChangeArrowheads="1"/>
          </p:cNvSpPr>
          <p:nvPr/>
        </p:nvSpPr>
        <p:spPr bwMode="auto">
          <a:xfrm>
            <a:off x="333375" y="4929188"/>
            <a:ext cx="84121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b="1">
                <a:solidFill>
                  <a:srgbClr val="00B0F0"/>
                </a:solidFill>
              </a:rPr>
              <a:t>Деисусный чин иконостаса Благовещенского собора Московского Кремля, созданный в 1380-1390-х годах</a:t>
            </a:r>
            <a:r>
              <a:rPr lang="ru-RU" b="1"/>
              <a:t>, является наиболее значительным среди памятников 2 пол. 15 века.</a:t>
            </a:r>
            <a:r>
              <a:rPr lang="en-US" b="1"/>
              <a:t> </a:t>
            </a:r>
            <a:r>
              <a:rPr lang="ru-RU" b="1">
                <a:solidFill>
                  <a:srgbClr val="00B0F0"/>
                </a:solidFill>
              </a:rPr>
              <a:t>Главная особенность его в том, что это первые на Руси иконостас с фигурами в полный рост</a:t>
            </a:r>
            <a:r>
              <a:rPr lang="ru-RU">
                <a:solidFill>
                  <a:srgbClr val="00B0F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8119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37016" r="10789" b="39790"/>
          <a:stretch>
            <a:fillRect/>
          </a:stretch>
        </p:blipFill>
        <p:spPr bwMode="auto">
          <a:xfrm>
            <a:off x="419100" y="1390650"/>
            <a:ext cx="829945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419100" y="3694113"/>
            <a:ext cx="82994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solidFill>
                  <a:srgbClr val="00B0F0"/>
                </a:solidFill>
                <a:latin typeface="Arial" charset="0"/>
              </a:rPr>
              <a:t>Василий Великий - Апостол Петр - Архангел Михаил – Богоматерь - Христос Вседержитель - Иоанн Предтеча - Архангел Гавриил - Апостол Павел - Иоанн Златоуст.</a:t>
            </a:r>
            <a:endParaRPr lang="ru-RU" sz="2400" b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4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76238"/>
            <a:ext cx="4110037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4521200" y="376238"/>
            <a:ext cx="418465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000" b="1">
                <a:solidFill>
                  <a:srgbClr val="00B0F0"/>
                </a:solidFill>
              </a:rPr>
              <a:t>В центральной иконе деисуса «Спас в силах» </a:t>
            </a:r>
            <a:r>
              <a:rPr lang="ru-RU" sz="2000" b="1"/>
              <a:t>. Христос </a:t>
            </a:r>
            <a:r>
              <a:rPr lang="ru-RU" sz="2000" b="1">
                <a:solidFill>
                  <a:srgbClr val="00B0F0"/>
                </a:solidFill>
              </a:rPr>
              <a:t>представлен на троне с изображением Сил Небесных. </a:t>
            </a:r>
          </a:p>
          <a:p>
            <a:pPr eaLnBrk="1" hangingPunct="1"/>
            <a:r>
              <a:rPr lang="ru-RU" sz="2000" b="1"/>
              <a:t>Икона Спаса сохранилась хуже остальных.</a:t>
            </a:r>
          </a:p>
          <a:p>
            <a:pPr eaLnBrk="1" hangingPunct="1"/>
            <a:r>
              <a:rPr lang="ru-RU" sz="2000" b="1"/>
              <a:t>Почти полностью </a:t>
            </a:r>
            <a:r>
              <a:rPr lang="ru-RU" sz="2000" b="1">
                <a:solidFill>
                  <a:srgbClr val="00B0F0"/>
                </a:solidFill>
              </a:rPr>
              <a:t>утрачены золотой фон и риза Христа; потерты волосы и борода, смыты верхний слои высветлении на лике.  Образ Христа величествен, его легкая стройная фигура четко выделяется на фоне ромбовидного сияния розового цвета. Обрамляющий Иисуса овал написан синим и густым зеленовато-синими цветами. Спаситель держит раскрытое Евангелие с ярко-синим обрезом. </a:t>
            </a:r>
          </a:p>
          <a:p>
            <a:pPr eaLnBrk="1" hangingPunct="1"/>
            <a:r>
              <a:rPr lang="ru-R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846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98463"/>
            <a:ext cx="3065462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3451225" y="604838"/>
            <a:ext cx="526732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00B0F0"/>
                </a:solidFill>
              </a:rPr>
              <a:t>Икона Богородицы- </a:t>
            </a:r>
            <a:r>
              <a:rPr lang="ru-RU" sz="2800" b="1"/>
              <a:t>одна из лучших икон чина, как </a:t>
            </a:r>
          </a:p>
          <a:p>
            <a:pPr eaLnBrk="1" hangingPunct="1"/>
            <a:r>
              <a:rPr lang="ru-RU" sz="2800" b="1"/>
              <a:t>по написанию так и по сохранности. Золото фона утрачено, краски на одеждах потёрты, но </a:t>
            </a:r>
            <a:r>
              <a:rPr lang="ru-RU" sz="2800" b="1">
                <a:solidFill>
                  <a:srgbClr val="00B0F0"/>
                </a:solidFill>
              </a:rPr>
              <a:t>лико и  руки хорошей сохранности. Одеяние синие с яркими пробелами, манжеты светло- коричневые, тапочки красные. На голове из-под одеяния виден ярко-голубой чепец с резко высветленными краями</a:t>
            </a:r>
            <a:r>
              <a:rPr lang="ru-RU" sz="2800" b="1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2786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/>
          <a:stretch>
            <a:fillRect/>
          </a:stretch>
        </p:blipFill>
        <p:spPr bwMode="auto">
          <a:xfrm>
            <a:off x="425450" y="376238"/>
            <a:ext cx="4237038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4637088" y="760413"/>
            <a:ext cx="4056062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200" b="1"/>
              <a:t>Нос, румянец и уста подчеркнуты киноварью, а скулы, гребень носа и подбородок прописаны густыми белилами по желтоватой основе, благодаря чему четко выделяется рельеф лика. </a:t>
            </a:r>
          </a:p>
        </p:txBody>
      </p:sp>
    </p:spTree>
    <p:extLst>
      <p:ext uri="{BB962C8B-B14F-4D97-AF65-F5344CB8AC3E}">
        <p14:creationId xmlns:p14="http://schemas.microsoft.com/office/powerpoint/2010/main" val="2082433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t="1878" r="3696" b="3098"/>
          <a:stretch>
            <a:fillRect/>
          </a:stretch>
        </p:blipFill>
        <p:spPr bwMode="auto">
          <a:xfrm>
            <a:off x="5640388" y="427038"/>
            <a:ext cx="3090862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463550" y="693738"/>
            <a:ext cx="52800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200" b="1">
                <a:solidFill>
                  <a:srgbClr val="00B0F0"/>
                </a:solidFill>
              </a:rPr>
              <a:t>Икона Иоанна Предтечи является парной к иконе Богородице. Плащ святого написан оливковым цветом, а хитон- зеленовато-желтым. Одежда уложена ломкими складками, что в целом влияет на силуэтную цельность иконы. </a:t>
            </a:r>
          </a:p>
        </p:txBody>
      </p:sp>
    </p:spTree>
    <p:extLst>
      <p:ext uri="{BB962C8B-B14F-4D97-AF65-F5344CB8AC3E}">
        <p14:creationId xmlns:p14="http://schemas.microsoft.com/office/powerpoint/2010/main" val="3233337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12750"/>
            <a:ext cx="446405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Прямоугольник 2"/>
          <p:cNvSpPr>
            <a:spLocks noChangeArrowheads="1"/>
          </p:cNvSpPr>
          <p:nvPr/>
        </p:nvSpPr>
        <p:spPr bwMode="auto">
          <a:xfrm>
            <a:off x="457200" y="1035050"/>
            <a:ext cx="3436938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800" b="1"/>
              <a:t>Образу, в отличие от других изображений Предтечи того времени, присуща большая мягкость. Выражение лика необыкновенно глубокое, взгляд выражает горячую мольбу. </a:t>
            </a: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899414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3004" r="5968" b="2911"/>
          <a:stretch>
            <a:fillRect/>
          </a:stretch>
        </p:blipFill>
        <p:spPr bwMode="auto">
          <a:xfrm>
            <a:off x="5362575" y="406400"/>
            <a:ext cx="3382963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425450" y="739775"/>
            <a:ext cx="49371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000" b="1">
                <a:solidFill>
                  <a:srgbClr val="00B0F0"/>
                </a:solidFill>
              </a:rPr>
              <a:t>В иконе Архангела Гавриила</a:t>
            </a:r>
            <a:r>
              <a:rPr lang="ru-RU" sz="2000" b="1"/>
              <a:t> верхние слои </a:t>
            </a:r>
          </a:p>
          <a:p>
            <a:pPr eaLnBrk="1" hangingPunct="1"/>
            <a:r>
              <a:rPr lang="ru-RU" sz="2000" b="1"/>
              <a:t>красочного слоя во многом утрачены, из-за чего образ кажется  очень обобщенным. </a:t>
            </a:r>
            <a:r>
              <a:rPr lang="ru-RU" sz="2000" b="1">
                <a:solidFill>
                  <a:srgbClr val="00B0F0"/>
                </a:solidFill>
              </a:rPr>
              <a:t>Почти не видно прядей волос, жезла в левой руке , перьев на крыльях, складок плаща. </a:t>
            </a:r>
          </a:p>
          <a:p>
            <a:pPr eaLnBrk="1" hangingPunct="1"/>
            <a:r>
              <a:rPr lang="ru-RU" sz="2000" b="1"/>
              <a:t>Первоначально живопись была иной, детализация форм придавала ей более сложный вид. </a:t>
            </a:r>
            <a:r>
              <a:rPr lang="ru-RU" sz="2000" b="1">
                <a:solidFill>
                  <a:srgbClr val="00B0F0"/>
                </a:solidFill>
              </a:rPr>
              <a:t>В колорите иконы преобладают красновато-коричневые и золотистые цвета. Примечательны цветные рефлексы на одеждах: синие по вишневому на накидке. </a:t>
            </a:r>
          </a:p>
          <a:p>
            <a:pPr eaLnBrk="1" hangingPunct="1"/>
            <a:endParaRPr lang="ru-RU" sz="1600"/>
          </a:p>
          <a:p>
            <a:pPr eaLnBrk="1" hangingPunct="1"/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487593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747713" y="741363"/>
            <a:ext cx="78613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200" b="1">
                <a:solidFill>
                  <a:srgbClr val="0070C0"/>
                </a:solidFill>
              </a:rPr>
              <a:t>Феофан создал собственную манеру письма отличающуюся свободным рисунком, динамичностью и </a:t>
            </a:r>
          </a:p>
          <a:p>
            <a:pPr eaLnBrk="1" hangingPunct="1"/>
            <a:r>
              <a:rPr lang="ru-RU" sz="3200" b="1">
                <a:solidFill>
                  <a:srgbClr val="0070C0"/>
                </a:solidFill>
              </a:rPr>
              <a:t>некоторой эскизностью. Покрывая одежды святых сияющими пробелами (активными световыми бликами), а лики высвечивая белильными движками (условное обозначение света белыми мазками на открытых частях тела: лике, руках, ногах, и т.д.)</a:t>
            </a:r>
          </a:p>
        </p:txBody>
      </p:sp>
    </p:spTree>
    <p:extLst>
      <p:ext uri="{BB962C8B-B14F-4D97-AF65-F5344CB8AC3E}">
        <p14:creationId xmlns:p14="http://schemas.microsoft.com/office/powerpoint/2010/main" val="2642663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398463"/>
            <a:ext cx="4660900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463550" y="952500"/>
            <a:ext cx="373538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400" b="1"/>
              <a:t>Внешний контур лика, уста и линия</a:t>
            </a:r>
          </a:p>
          <a:p>
            <a:pPr eaLnBrk="1" hangingPunct="1"/>
            <a:r>
              <a:rPr lang="ru-RU" sz="2400" b="1"/>
              <a:t> подбородка сохранились плохо, </a:t>
            </a:r>
            <a:r>
              <a:rPr lang="ru-RU" sz="2400" b="1">
                <a:solidFill>
                  <a:srgbClr val="00B0F0"/>
                </a:solidFill>
              </a:rPr>
              <a:t>но частично уцелевшие высветление на лике и написанные плотно подрумянки на лбу, по гребню носа, на щеке и шее </a:t>
            </a:r>
            <a:r>
              <a:rPr lang="ru-RU" sz="2400" b="1"/>
              <a:t>все же позволяют получить представление о моделировке.</a:t>
            </a:r>
          </a:p>
        </p:txBody>
      </p:sp>
    </p:spTree>
    <p:extLst>
      <p:ext uri="{BB962C8B-B14F-4D97-AF65-F5344CB8AC3E}">
        <p14:creationId xmlns:p14="http://schemas.microsoft.com/office/powerpoint/2010/main" val="2207472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385763"/>
            <a:ext cx="311785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385763" y="579438"/>
            <a:ext cx="526097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800" b="1"/>
              <a:t>Далее следует </a:t>
            </a:r>
            <a:r>
              <a:rPr lang="ru-RU" sz="2800" b="1">
                <a:solidFill>
                  <a:srgbClr val="00B0F0"/>
                </a:solidFill>
              </a:rPr>
              <a:t>икона апостола Павла. Колорит </a:t>
            </a:r>
          </a:p>
          <a:p>
            <a:pPr eaLnBrk="1" hangingPunct="1"/>
            <a:r>
              <a:rPr lang="ru-RU" sz="2800" b="1">
                <a:solidFill>
                  <a:srgbClr val="00B0F0"/>
                </a:solidFill>
              </a:rPr>
              <a:t>выдержан в красновато-коричневых и темно-лиловых оттенках. Великолепно написаны голова и руки, в которых Павел держит Евангелие в золотистом переплете с красным обрезом. </a:t>
            </a:r>
            <a:r>
              <a:rPr lang="ru-RU" sz="2800" b="1"/>
              <a:t>Частично сохранившиеся пробела на мантии дают представление о бывалой моделировке складок. </a:t>
            </a:r>
          </a:p>
        </p:txBody>
      </p:sp>
    </p:spTree>
    <p:extLst>
      <p:ext uri="{BB962C8B-B14F-4D97-AF65-F5344CB8AC3E}">
        <p14:creationId xmlns:p14="http://schemas.microsoft.com/office/powerpoint/2010/main" val="277215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98463"/>
            <a:ext cx="2806700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3235325" y="541338"/>
            <a:ext cx="54832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00B0F0"/>
                </a:solidFill>
              </a:rPr>
              <a:t>Святитель Василии Великий  облачен в широкую белую фелонь с коричневыми крестами в гамматах </a:t>
            </a:r>
            <a:r>
              <a:rPr lang="ru-RU" sz="2400" b="1"/>
              <a:t>и зеленоватый омофор </a:t>
            </a:r>
            <a:r>
              <a:rPr lang="ru-RU" sz="2400" b="1">
                <a:solidFill>
                  <a:srgbClr val="00B0F0"/>
                </a:solidFill>
              </a:rPr>
              <a:t>с двумя черными крестами на плечах, украшенными золотым узором</a:t>
            </a:r>
            <a:r>
              <a:rPr lang="ru-RU" sz="2400" b="1"/>
              <a:t>. </a:t>
            </a:r>
            <a:r>
              <a:rPr lang="ru-RU" sz="2400" b="1">
                <a:solidFill>
                  <a:srgbClr val="00B0F0"/>
                </a:solidFill>
              </a:rPr>
              <a:t>На белом подризнике лежит широкая золотисто-коричневая лента. </a:t>
            </a:r>
            <a:r>
              <a:rPr lang="ru-RU" sz="2400" b="1"/>
              <a:t>Они украшены красными и синими драгоценными камнями и жемчугом.  В руках большое Евангелие с киноварным обрезом. Краски иконы потерты, но в общем она уцелела почти полностью: </a:t>
            </a:r>
            <a:r>
              <a:rPr lang="ru-RU" sz="2400" b="1">
                <a:solidFill>
                  <a:srgbClr val="00B0F0"/>
                </a:solidFill>
              </a:rPr>
              <a:t>хорошо сохранилась голова святителя, написанная темным тоном, с характерной клинообразной бородой. </a:t>
            </a:r>
          </a:p>
        </p:txBody>
      </p:sp>
    </p:spTree>
    <p:extLst>
      <p:ext uri="{BB962C8B-B14F-4D97-AF65-F5344CB8AC3E}">
        <p14:creationId xmlns:p14="http://schemas.microsoft.com/office/powerpoint/2010/main" val="454331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385763"/>
            <a:ext cx="2989262" cy="60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347663" y="385763"/>
            <a:ext cx="54006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00B0F0"/>
                </a:solidFill>
              </a:rPr>
              <a:t>В иконе Иоанна Златоуста хорошо сохранились лик</a:t>
            </a:r>
          </a:p>
          <a:p>
            <a:pPr eaLnBrk="1" hangingPunct="1"/>
            <a:r>
              <a:rPr lang="ru-RU" sz="2800" b="1">
                <a:solidFill>
                  <a:srgbClr val="00B0F0"/>
                </a:solidFill>
              </a:rPr>
              <a:t> и руки, </a:t>
            </a:r>
            <a:r>
              <a:rPr lang="ru-RU" sz="2800" b="1"/>
              <a:t>но на одеждах краски сильно стерты. </a:t>
            </a:r>
            <a:r>
              <a:rPr lang="ru-RU" sz="2800" b="1">
                <a:solidFill>
                  <a:srgbClr val="00B0F0"/>
                </a:solidFill>
              </a:rPr>
              <a:t>Верхняя одежда была расписана золотыми крестами в медальонах по темно-синему фону ткан</a:t>
            </a:r>
            <a:r>
              <a:rPr lang="ru-RU" sz="2800" b="1"/>
              <a:t>и- фрагмент этого узора уцелел на левом плече святителя.</a:t>
            </a:r>
          </a:p>
          <a:p>
            <a:pPr eaLnBrk="1" hangingPunct="1"/>
            <a:r>
              <a:rPr lang="ru-RU" sz="2800" b="1"/>
              <a:t>Голова написана исключительна, </a:t>
            </a:r>
            <a:r>
              <a:rPr lang="ru-RU" sz="2800" b="1">
                <a:solidFill>
                  <a:srgbClr val="00B0F0"/>
                </a:solidFill>
              </a:rPr>
              <a:t>автор подчеркнул натуру ревностного оратора, бескомпромиссного защитника истиной веры. </a:t>
            </a:r>
          </a:p>
        </p:txBody>
      </p:sp>
    </p:spTree>
    <p:extLst>
      <p:ext uri="{BB962C8B-B14F-4D97-AF65-F5344CB8AC3E}">
        <p14:creationId xmlns:p14="http://schemas.microsoft.com/office/powerpoint/2010/main" val="1972017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425450"/>
            <a:ext cx="47371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373063" y="952500"/>
            <a:ext cx="36449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00B0F0"/>
                </a:solidFill>
              </a:rPr>
              <a:t>Донская икона Божией Матери (1392) представляет собой один из вариантов иконографического типа «Умиление». </a:t>
            </a:r>
          </a:p>
          <a:p>
            <a:pPr eaLnBrk="1" hangingPunct="1"/>
            <a:r>
              <a:rPr lang="ru-RU" sz="2400" b="1">
                <a:solidFill>
                  <a:srgbClr val="00B0F0"/>
                </a:solidFill>
              </a:rPr>
              <a:t>Это поясное изображение Богородицы с Младенцем Христом, сидящим на ее правой руке и нежно прижимающимся к щеке Матери</a:t>
            </a:r>
            <a:r>
              <a:rPr lang="ru-RU">
                <a:solidFill>
                  <a:srgbClr val="00B0F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5623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398463"/>
            <a:ext cx="488791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407988" y="635000"/>
            <a:ext cx="34258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00B0F0"/>
                </a:solidFill>
              </a:rPr>
              <a:t>Икона «Успение Божией Матери»</a:t>
            </a:r>
          </a:p>
          <a:p>
            <a:pPr eaLnBrk="1" hangingPunct="1"/>
            <a:r>
              <a:rPr lang="ru-RU" sz="2400" b="1">
                <a:solidFill>
                  <a:srgbClr val="00B0F0"/>
                </a:solidFill>
              </a:rPr>
              <a:t>(на обратной стороне образа</a:t>
            </a:r>
          </a:p>
          <a:p>
            <a:pPr eaLnBrk="1" hangingPunct="1"/>
            <a:r>
              <a:rPr lang="ru-RU" sz="2400" b="1">
                <a:solidFill>
                  <a:srgbClr val="00B0F0"/>
                </a:solidFill>
              </a:rPr>
              <a:t> Донской) написана в период с 1380 по 1390-е. </a:t>
            </a:r>
          </a:p>
          <a:p>
            <a:pPr eaLnBrk="1" hangingPunct="1"/>
            <a:r>
              <a:rPr lang="ru-RU" sz="2400" b="1"/>
              <a:t>Живописная манера образам «Успения» отличается свободой мазка, игрой пробелов на одеждах и подчеркнутой динамичностью движения фигур апостолов.</a:t>
            </a:r>
          </a:p>
        </p:txBody>
      </p:sp>
    </p:spTree>
    <p:extLst>
      <p:ext uri="{BB962C8B-B14F-4D97-AF65-F5344CB8AC3E}">
        <p14:creationId xmlns:p14="http://schemas.microsoft.com/office/powerpoint/2010/main" val="3774263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438150" y="373063"/>
            <a:ext cx="8307388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800" b="1">
                <a:solidFill>
                  <a:srgbClr val="00B0F0"/>
                </a:solidFill>
              </a:rPr>
              <a:t>Господствующее положение занимает фигура Христа </a:t>
            </a:r>
            <a:r>
              <a:rPr lang="ru-RU" sz="2800" b="1"/>
              <a:t>в ярко-охристом одеяний, кажущимся золотым на темно-синем фоне. </a:t>
            </a:r>
            <a:r>
              <a:rPr lang="ru-RU" sz="2800" b="1">
                <a:solidFill>
                  <a:srgbClr val="00B0F0"/>
                </a:solidFill>
              </a:rPr>
              <a:t>По сторонам возвышаясь над скорбящими апостолами , стоят святители.</a:t>
            </a:r>
            <a:r>
              <a:rPr lang="ru-RU" sz="2800" b="1"/>
              <a:t>  </a:t>
            </a:r>
            <a:r>
              <a:rPr lang="ru-RU" sz="2800" b="1">
                <a:solidFill>
                  <a:srgbClr val="00B0F0"/>
                </a:solidFill>
              </a:rPr>
              <a:t>Мастер выделяет их нимбами, яркими  фелонями с крупными крестами и чуть большим масштабом фигур по сравнению с апостолами.  </a:t>
            </a:r>
            <a:r>
              <a:rPr lang="ru-RU" sz="2800" b="1"/>
              <a:t>Все цвета в иконе интенсивны. К инографическим особенностям произведения относится изображение </a:t>
            </a:r>
            <a:r>
              <a:rPr lang="ru-RU" sz="2800" b="1">
                <a:solidFill>
                  <a:srgbClr val="00B0F0"/>
                </a:solidFill>
              </a:rPr>
              <a:t>огненно- красного Серафима, широко раскрывшего крылья и венчающего «славу» Христа. </a:t>
            </a:r>
          </a:p>
          <a:p>
            <a:pPr eaLnBrk="1" hangingPunct="1"/>
            <a:r>
              <a:rPr lang="ru-RU" sz="2800" b="1"/>
              <a:t>Двусторонняя икона в настоящее время находится в Третьяковской галерее.</a:t>
            </a:r>
          </a:p>
        </p:txBody>
      </p:sp>
    </p:spTree>
    <p:extLst>
      <p:ext uri="{BB962C8B-B14F-4D97-AF65-F5344CB8AC3E}">
        <p14:creationId xmlns:p14="http://schemas.microsoft.com/office/powerpoint/2010/main" val="3312783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7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4937125" y="360363"/>
            <a:ext cx="378142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00B0F0"/>
                </a:solidFill>
              </a:rPr>
              <a:t>Икона «Преображения»(1403) - храмовый образ Спасо- Преображенского собора города Переславля-Залеского. </a:t>
            </a:r>
          </a:p>
          <a:p>
            <a:pPr eaLnBrk="1" hangingPunct="1"/>
            <a:r>
              <a:rPr lang="ru-RU" sz="2400" b="1"/>
              <a:t>Сквозь прозрачный красочный слои просвечивает подготовительный рисунок. Колорит выдержан в зеленовато-коричневых тонах, но в эту теплую гамму эффектно врываются холодные стальные оттенки. </a:t>
            </a:r>
          </a:p>
        </p:txBody>
      </p:sp>
    </p:spTree>
    <p:extLst>
      <p:ext uri="{BB962C8B-B14F-4D97-AF65-F5344CB8AC3E}">
        <p14:creationId xmlns:p14="http://schemas.microsoft.com/office/powerpoint/2010/main" val="2652499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412750" y="528638"/>
            <a:ext cx="82931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00B0F0"/>
                </a:solidFill>
              </a:rPr>
              <a:t>Геометрическое построение композиции с ее неоднократно повторяющимся трехчастное деление </a:t>
            </a:r>
            <a:r>
              <a:rPr lang="ru-RU" sz="2400" b="1"/>
              <a:t>смягчатся стремительными голубыми лучами, исходящими от фигуры Христа. </a:t>
            </a:r>
          </a:p>
          <a:p>
            <a:pPr eaLnBrk="1" hangingPunct="1"/>
            <a:r>
              <a:rPr lang="ru-RU" sz="2400" b="1">
                <a:solidFill>
                  <a:srgbClr val="00B0F0"/>
                </a:solidFill>
              </a:rPr>
              <a:t>На вершине центральной горки изображен Христос  </a:t>
            </a:r>
            <a:r>
              <a:rPr lang="ru-RU" sz="2400" b="1"/>
              <a:t>в белых с золотым ассистом ризах, окруженный двойным голубым ореолом, </a:t>
            </a:r>
            <a:r>
              <a:rPr lang="ru-RU" sz="2400" b="1">
                <a:solidFill>
                  <a:srgbClr val="00B0F0"/>
                </a:solidFill>
              </a:rPr>
              <a:t>по обеим сторонам от него пророки Илия и Моисей, внизу пораженные апостолы Петр, Иаков и Иоанн.</a:t>
            </a:r>
            <a:r>
              <a:rPr lang="ru-RU" sz="2400" b="1"/>
              <a:t> Все озарено божественно прекрасным небесным сиянием, голубые отсветы которого видны на одеждах пророков и поверженных апостолов. </a:t>
            </a:r>
            <a:r>
              <a:rPr lang="ru-RU" sz="2400" b="1">
                <a:solidFill>
                  <a:srgbClr val="00B0F0"/>
                </a:solidFill>
              </a:rPr>
              <a:t>В основную композицию вписаны сцены восхождения Христа с учениками на Фавор (слева) и их схождение с горы (справа), а также перенесения пророков Ангелами на облаках  (в верхних углах доски). </a:t>
            </a:r>
            <a:r>
              <a:rPr lang="ru-RU" sz="2400" b="1"/>
              <a:t>Находится в Третьяковской галерее.</a:t>
            </a:r>
          </a:p>
        </p:txBody>
      </p:sp>
    </p:spTree>
    <p:extLst>
      <p:ext uri="{BB962C8B-B14F-4D97-AF65-F5344CB8AC3E}">
        <p14:creationId xmlns:p14="http://schemas.microsoft.com/office/powerpoint/2010/main" val="1909065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>
          <a:xfrm>
            <a:off x="1922463" y="1811338"/>
            <a:ext cx="5308600" cy="1516062"/>
          </a:xfrm>
        </p:spPr>
        <p:txBody>
          <a:bodyPr/>
          <a:lstStyle/>
          <a:p>
            <a:r>
              <a:rPr lang="ru-RU" b="1" smtClean="0">
                <a:ln>
                  <a:noFill/>
                </a:ln>
              </a:rPr>
              <a:t>Андрей Рублёв</a:t>
            </a:r>
          </a:p>
        </p:txBody>
      </p:sp>
      <p:sp>
        <p:nvSpPr>
          <p:cNvPr id="174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2463" y="3598863"/>
            <a:ext cx="5308600" cy="1376362"/>
          </a:xfrm>
        </p:spPr>
        <p:txBody>
          <a:bodyPr/>
          <a:lstStyle/>
          <a:p>
            <a:r>
              <a:rPr lang="ru-RU" sz="2700" b="1" smtClean="0"/>
              <a:t>около 1360 — 17 октября 1428,</a:t>
            </a:r>
          </a:p>
          <a:p>
            <a:r>
              <a:rPr lang="ru-RU" sz="2700" b="1" smtClean="0"/>
              <a:t> Москва (Великий Новгород) </a:t>
            </a:r>
          </a:p>
        </p:txBody>
      </p:sp>
    </p:spTree>
    <p:extLst>
      <p:ext uri="{BB962C8B-B14F-4D97-AF65-F5344CB8AC3E}">
        <p14:creationId xmlns:p14="http://schemas.microsoft.com/office/powerpoint/2010/main" val="985806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842963" y="436563"/>
            <a:ext cx="75184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600" b="1"/>
              <a:t>Работы Феофана, выполненные в </a:t>
            </a:r>
          </a:p>
          <a:p>
            <a:pPr eaLnBrk="1" hangingPunct="1"/>
            <a:r>
              <a:rPr lang="ru-RU" sz="3600" b="1"/>
              <a:t>Византии, не сохранились. Все</a:t>
            </a:r>
          </a:p>
          <a:p>
            <a:pPr eaLnBrk="1" hangingPunct="1"/>
            <a:r>
              <a:rPr lang="ru-RU" sz="3600" b="1"/>
              <a:t> произведения,  позволяющие судить о характере его письма, были созданы на Руси, где он прожил более 30 лет.  Но из них до нас дошла лишь малая часть…</a:t>
            </a:r>
          </a:p>
          <a:p>
            <a:pPr eaLnBrk="1" hangingPunct="1"/>
            <a:r>
              <a:rPr lang="ru-RU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499945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644525" y="1144588"/>
            <a:ext cx="7620000" cy="4057650"/>
          </a:xfrm>
        </p:spPr>
        <p:txBody>
          <a:bodyPr>
            <a:normAutofit fontScale="92500"/>
          </a:bodyPr>
          <a:lstStyle/>
          <a:p>
            <a:pPr marL="0" indent="0" algn="ctr">
              <a:buFont typeface="Arial" charset="0"/>
              <a:buNone/>
            </a:pPr>
            <a:r>
              <a:rPr lang="ru-RU" sz="3600" b="1" smtClean="0">
                <a:solidFill>
                  <a:srgbClr val="FF0000"/>
                </a:solidFill>
              </a:rPr>
              <a:t>Андре́й Рублёв </a:t>
            </a:r>
            <a:r>
              <a:rPr lang="ru-RU" sz="3600" b="1" smtClean="0"/>
              <a:t>— наиболее известный и </a:t>
            </a:r>
            <a:r>
              <a:rPr lang="ru-RU" sz="3600" b="1" smtClean="0">
                <a:solidFill>
                  <a:srgbClr val="FF0000"/>
                </a:solidFill>
              </a:rPr>
              <a:t>почитаемый мастер московской школы иконописи</a:t>
            </a:r>
            <a:r>
              <a:rPr lang="ru-RU" sz="3600" b="1" smtClean="0"/>
              <a:t>, </a:t>
            </a:r>
            <a:r>
              <a:rPr lang="ru-RU" sz="3600" b="1" smtClean="0">
                <a:solidFill>
                  <a:srgbClr val="FF0000"/>
                </a:solidFill>
              </a:rPr>
              <a:t>книжной и монументальной живописи XV века. </a:t>
            </a:r>
          </a:p>
          <a:p>
            <a:pPr marL="0" indent="0" algn="ctr">
              <a:buFont typeface="Arial" charset="0"/>
              <a:buNone/>
            </a:pPr>
            <a:r>
              <a:rPr lang="ru-RU" sz="3600" b="1" smtClean="0"/>
              <a:t>- имя, ставшее </a:t>
            </a:r>
            <a:r>
              <a:rPr lang="ru-RU" sz="3600" b="1" smtClean="0">
                <a:solidFill>
                  <a:srgbClr val="FF0000"/>
                </a:solidFill>
              </a:rPr>
              <a:t>символом Святой Руси,</a:t>
            </a:r>
            <a:r>
              <a:rPr lang="ru-RU" sz="3600" b="1" smtClean="0"/>
              <a:t> символом непостижимого древнерусского искусства.</a:t>
            </a:r>
          </a:p>
          <a:p>
            <a:pPr marL="0" indent="0" algn="ctr">
              <a:buFont typeface="Arial" charset="0"/>
              <a:buNone/>
            </a:pPr>
            <a:endParaRPr lang="ru-RU" sz="3600" b="1" smtClean="0"/>
          </a:p>
        </p:txBody>
      </p:sp>
    </p:spTree>
    <p:extLst>
      <p:ext uri="{BB962C8B-B14F-4D97-AF65-F5344CB8AC3E}">
        <p14:creationId xmlns:p14="http://schemas.microsoft.com/office/powerpoint/2010/main" val="1564760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2"/>
          <p:cNvSpPr>
            <a:spLocks noGrp="1"/>
          </p:cNvSpPr>
          <p:nvPr>
            <p:ph idx="1"/>
          </p:nvPr>
        </p:nvSpPr>
        <p:spPr>
          <a:xfrm>
            <a:off x="4779963" y="1270000"/>
            <a:ext cx="3760787" cy="414178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000" b="1" smtClean="0">
                <a:solidFill>
                  <a:srgbClr val="FF0000"/>
                </a:solidFill>
              </a:rPr>
              <a:t>В 1988 году</a:t>
            </a:r>
            <a:r>
              <a:rPr lang="ru-RU" sz="3000" b="1" smtClean="0"/>
              <a:t>, в тысячелетний юбилей Крещения Руси, Собор Русской Православной Церкви </a:t>
            </a:r>
            <a:r>
              <a:rPr lang="ru-RU" sz="3000" b="1" smtClean="0">
                <a:solidFill>
                  <a:srgbClr val="FF0000"/>
                </a:solidFill>
              </a:rPr>
              <a:t>причислил Андрея Рублева к лику святых.</a:t>
            </a:r>
          </a:p>
        </p:txBody>
      </p:sp>
      <p:pic>
        <p:nvPicPr>
          <p:cNvPr id="1945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r="14577"/>
          <a:stretch>
            <a:fillRect/>
          </a:stretch>
        </p:blipFill>
        <p:spPr bwMode="auto">
          <a:xfrm>
            <a:off x="860425" y="857250"/>
            <a:ext cx="3652838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166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603250" y="1236663"/>
            <a:ext cx="7932738" cy="4338637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700" b="1" smtClean="0">
                <a:solidFill>
                  <a:srgbClr val="FF0000"/>
                </a:solidFill>
              </a:rPr>
              <a:t>Принял монашеский постриг </a:t>
            </a:r>
            <a:r>
              <a:rPr lang="ru-RU" sz="2700" b="1" smtClean="0"/>
              <a:t>в Андрониковом монастыре при Андронике Московском </a:t>
            </a:r>
            <a:r>
              <a:rPr lang="ru-RU" sz="2700" b="1" smtClean="0">
                <a:solidFill>
                  <a:srgbClr val="FF0000"/>
                </a:solidFill>
              </a:rPr>
              <a:t>с именем Андрей</a:t>
            </a:r>
            <a:r>
              <a:rPr lang="ru-RU" sz="2700" b="1" smtClean="0"/>
              <a:t>; мирское имя неизвестно (скорее всего, по тогдашней традиции, оно тоже начиналось на «А»). Сохранилась икона, подписанная «Андрей Иванов сын Рублёв»; она поздняя и подпись явно поддельная, но, возможно, является косвенным свидетельством того, что отца художника действительно звали Иваном.</a:t>
            </a:r>
          </a:p>
        </p:txBody>
      </p:sp>
    </p:spTree>
    <p:extLst>
      <p:ext uri="{BB962C8B-B14F-4D97-AF65-F5344CB8AC3E}">
        <p14:creationId xmlns:p14="http://schemas.microsoft.com/office/powerpoint/2010/main" val="3199006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2663" y="857250"/>
            <a:ext cx="4073525" cy="5137150"/>
          </a:xfrm>
        </p:spPr>
      </p:pic>
      <p:sp>
        <p:nvSpPr>
          <p:cNvPr id="5" name="Прямоугольник 4"/>
          <p:cNvSpPr/>
          <p:nvPr/>
        </p:nvSpPr>
        <p:spPr>
          <a:xfrm>
            <a:off x="6326188" y="2338388"/>
            <a:ext cx="2630487" cy="30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Панов И.Г. Андрей Рублев 1996</a:t>
            </a:r>
          </a:p>
        </p:txBody>
      </p:sp>
    </p:spTree>
    <p:extLst>
      <p:ext uri="{BB962C8B-B14F-4D97-AF65-F5344CB8AC3E}">
        <p14:creationId xmlns:p14="http://schemas.microsoft.com/office/powerpoint/2010/main" val="1032151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357188" y="1219200"/>
            <a:ext cx="8415337" cy="445928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000" b="1" smtClean="0">
                <a:solidFill>
                  <a:srgbClr val="FF0000"/>
                </a:solidFill>
              </a:rPr>
              <a:t>На формирование мировоззрения Рублёва </a:t>
            </a:r>
            <a:r>
              <a:rPr lang="ru-RU" sz="3000" b="1" smtClean="0"/>
              <a:t>большое влияние </a:t>
            </a:r>
            <a:r>
              <a:rPr lang="ru-RU" sz="3000" b="1" smtClean="0">
                <a:solidFill>
                  <a:srgbClr val="FF0000"/>
                </a:solidFill>
              </a:rPr>
              <a:t>оказала</a:t>
            </a:r>
            <a:r>
              <a:rPr lang="ru-RU" sz="3000" b="1" smtClean="0"/>
              <a:t> атмосфера </a:t>
            </a:r>
            <a:r>
              <a:rPr lang="ru-RU" sz="3000" b="1" smtClean="0">
                <a:solidFill>
                  <a:srgbClr val="FF0000"/>
                </a:solidFill>
              </a:rPr>
              <a:t>национального подъёма </a:t>
            </a:r>
            <a:r>
              <a:rPr lang="ru-RU" sz="3000" b="1" smtClean="0"/>
              <a:t>2-й половины XIV — начала XV века, для которого характерен </a:t>
            </a:r>
            <a:r>
              <a:rPr lang="ru-RU" sz="3000" b="1" smtClean="0">
                <a:solidFill>
                  <a:srgbClr val="FF0000"/>
                </a:solidFill>
              </a:rPr>
              <a:t>глубокий интерес к нравственным и духовным проблемам. </a:t>
            </a:r>
            <a:r>
              <a:rPr lang="ru-RU" sz="3000" b="1" smtClean="0"/>
              <a:t>В своих произведениях в рамках средневековой иконографии Рублёв воплотил </a:t>
            </a:r>
            <a:r>
              <a:rPr lang="ru-RU" sz="3000" b="1" smtClean="0">
                <a:solidFill>
                  <a:srgbClr val="FF0000"/>
                </a:solidFill>
              </a:rPr>
              <a:t>новое, возвышенное понимание духовной красоты и нравственной силы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224071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347663" y="1260475"/>
            <a:ext cx="8413750" cy="43561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300" b="1" smtClean="0">
                <a:solidFill>
                  <a:srgbClr val="FF0000"/>
                </a:solidFill>
              </a:rPr>
              <a:t>Эти качества присущи иконам Звенигородского чина(«Спас», «Апостол Павел», «Архангел Михаил»</a:t>
            </a:r>
            <a:r>
              <a:rPr lang="ru-RU" sz="3300" b="1" smtClean="0"/>
              <a:t>, все — рубеж XIV—XV веков, по другим исследованиям, 10-е годы XV века, Третьяковская галерея), где </a:t>
            </a:r>
            <a:r>
              <a:rPr lang="ru-RU" sz="3300" b="1" smtClean="0">
                <a:solidFill>
                  <a:srgbClr val="FF0000"/>
                </a:solidFill>
              </a:rPr>
              <a:t>лаконичные плавные контуры, широкая манера письма близки приёмам монументальной живописи.</a:t>
            </a:r>
          </a:p>
        </p:txBody>
      </p:sp>
    </p:spTree>
    <p:extLst>
      <p:ext uri="{BB962C8B-B14F-4D97-AF65-F5344CB8AC3E}">
        <p14:creationId xmlns:p14="http://schemas.microsoft.com/office/powerpoint/2010/main" val="956254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787400"/>
            <a:ext cx="6958012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900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825" y="1198563"/>
            <a:ext cx="8383588" cy="4572000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Исихазм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(от греч. </a:t>
            </a:r>
            <a:r>
              <a:rPr lang="ru-RU" b="1" dirty="0">
                <a:solidFill>
                  <a:srgbClr val="FF0000"/>
                </a:solidFill>
              </a:rPr>
              <a:t>"безмолвие", "уединение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") с 11 в. исподволь развивался в Византии и к. сер. 14 в. оформился в мировоззренческое учение. 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Arial"/>
              <a:buNone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 этому учению </a:t>
            </a:r>
            <a:r>
              <a:rPr lang="ru-RU" b="1" dirty="0">
                <a:solidFill>
                  <a:srgbClr val="FF0000"/>
                </a:solidFill>
              </a:rPr>
              <a:t>Бог не познаваем разумом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но сам человек </a:t>
            </a:r>
            <a:r>
              <a:rPr lang="ru-RU" b="1" dirty="0">
                <a:solidFill>
                  <a:srgbClr val="FF0000"/>
                </a:solidFill>
              </a:rPr>
              <a:t>после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специальной </a:t>
            </a:r>
            <a:r>
              <a:rPr lang="ru-RU" b="1" dirty="0">
                <a:solidFill>
                  <a:srgbClr val="FF0000"/>
                </a:solidFill>
              </a:rPr>
              <a:t>глубоко личной подготовки души и тела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(в процессе овладения специальным навыком молитвы и в результате определенного образа жизни) </a:t>
            </a:r>
            <a:r>
              <a:rPr lang="ru-RU" b="1" dirty="0">
                <a:solidFill>
                  <a:srgbClr val="FF0000"/>
                </a:solidFill>
              </a:rPr>
              <a:t>может увидеть божественный свет,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как это удалось трем ученикам Иисуса на горе Фавор ("Преображение"). </a:t>
            </a:r>
            <a:r>
              <a:rPr lang="ru-RU" b="1" dirty="0">
                <a:solidFill>
                  <a:srgbClr val="FF0000"/>
                </a:solidFill>
              </a:rPr>
              <a:t>Такое постижение Бога,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непосредственное созерцание истины , воплощенной в конкретное несказанное видение, </a:t>
            </a:r>
            <a:r>
              <a:rPr lang="ru-RU" b="1" dirty="0">
                <a:solidFill>
                  <a:srgbClr val="FF0000"/>
                </a:solidFill>
              </a:rPr>
              <a:t>гораздо ближе к знанию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чем любое витиеватое объяснение. 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Arial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Исихазм </a:t>
            </a:r>
            <a:r>
              <a:rPr lang="ru-RU" b="1" dirty="0">
                <a:solidFill>
                  <a:srgbClr val="FF0000"/>
                </a:solidFill>
              </a:rPr>
              <a:t>учил овладению внутренними психическими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(через них)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</a:t>
            </a:r>
            <a:r>
              <a:rPr lang="ru-RU" b="1" dirty="0" smtClean="0">
                <a:solidFill>
                  <a:srgbClr val="FF0000"/>
                </a:solidFill>
              </a:rPr>
              <a:t>изиологическими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механизмами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Arial"/>
              <a:buNone/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Относительно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внешнего мира </a:t>
            </a:r>
            <a:r>
              <a:rPr lang="ru-RU" sz="2250" b="1" dirty="0">
                <a:solidFill>
                  <a:srgbClr val="FF0000"/>
                </a:solidFill>
              </a:rPr>
              <a:t>рецепт исихазма прост - молчание</a:t>
            </a:r>
            <a:r>
              <a:rPr lang="ru-RU" sz="22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en-US" sz="22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Arial"/>
              <a:buNone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Андрей Рублев, с его безмолвной беседой ипостасей божественного существа (Троицей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Arial"/>
              <a:buNone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самом деле </a:t>
            </a:r>
            <a:r>
              <a:rPr lang="ru-RU" b="1" dirty="0">
                <a:solidFill>
                  <a:srgbClr val="FF0000"/>
                </a:solidFill>
              </a:rPr>
              <a:t>только в исихазме русская народная религиозность нашла приемлемый вариант христианского мировоззрения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Народное сознание иерархию как нечто данное свыше принять было не способно - в достижении определенного общественного положения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русич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видел проявление личных способностей, доблести и трудолюбия. </a:t>
            </a:r>
            <a:r>
              <a:rPr lang="ru-RU" sz="2250" b="1" dirty="0">
                <a:solidFill>
                  <a:srgbClr val="FF0000"/>
                </a:solidFill>
              </a:rPr>
              <a:t>Совладать с собой - на это и был направлен исихазм. </a:t>
            </a:r>
            <a:endParaRPr lang="en-US" sz="2250" b="1" dirty="0">
              <a:solidFill>
                <a:srgbClr val="FF0000"/>
              </a:solidFill>
            </a:endParaRPr>
          </a:p>
          <a:p>
            <a:pPr marL="0" indent="0" fontAlgn="auto">
              <a:buFont typeface="Arial"/>
              <a:buNone/>
              <a:defRPr/>
            </a:pP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025" y="1249363"/>
            <a:ext cx="8434388" cy="4378325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buFont typeface="Arial"/>
              <a:buNone/>
              <a:defRPr/>
            </a:pPr>
            <a:r>
              <a:rPr lang="ru-RU" b="1" dirty="0" err="1">
                <a:solidFill>
                  <a:srgbClr val="FF0000"/>
                </a:solidFill>
              </a:rPr>
              <a:t>Исихастская</a:t>
            </a:r>
            <a:r>
              <a:rPr lang="ru-RU" b="1" dirty="0">
                <a:solidFill>
                  <a:srgbClr val="FF0000"/>
                </a:solidFill>
              </a:rPr>
              <a:t> традиция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к которой принадлежал Андрей Рублев, </a:t>
            </a:r>
            <a:r>
              <a:rPr lang="ru-RU" b="1" dirty="0">
                <a:solidFill>
                  <a:srgbClr val="FF0000"/>
                </a:solidFill>
              </a:rPr>
              <a:t>предполагает излияние божественной энергии в мире, </a:t>
            </a:r>
            <a:r>
              <a:rPr lang="ru-RU" b="1" dirty="0" err="1">
                <a:solidFill>
                  <a:srgbClr val="FF0000"/>
                </a:solidFill>
              </a:rPr>
              <a:t>пронизанность</a:t>
            </a:r>
            <a:r>
              <a:rPr lang="ru-RU" b="1" dirty="0">
                <a:solidFill>
                  <a:srgbClr val="FF0000"/>
                </a:solidFill>
              </a:rPr>
              <a:t> его </a:t>
            </a:r>
            <a:r>
              <a:rPr lang="ru-RU" b="1" dirty="0" err="1">
                <a:solidFill>
                  <a:srgbClr val="FF0000"/>
                </a:solidFill>
              </a:rPr>
              <a:t>нетварным</a:t>
            </a:r>
            <a:r>
              <a:rPr lang="ru-RU" b="1" dirty="0">
                <a:solidFill>
                  <a:srgbClr val="FF0000"/>
                </a:solidFill>
              </a:rPr>
              <a:t> светом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Это и есть сила и чудо, в том числе изображения и слова. Имя (название) вещи или человека — суть его души. 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Arial"/>
              <a:buNone/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Слово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"исихазм" происходит от греческого "" - молчание, тишина. 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Arial"/>
              <a:buNone/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Исихасты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учили, что неизреченный Логос, Слово Божье, постигается в молчании. 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Font typeface="Arial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Созерцательная </a:t>
            </a:r>
            <a:r>
              <a:rPr lang="ru-RU" b="1" dirty="0">
                <a:solidFill>
                  <a:srgbClr val="FF0000"/>
                </a:solidFill>
              </a:rPr>
              <a:t>молитва, отказ от многословия, постижение Слова в его глубине, свет и тишина - вот путь познания Бога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История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исихазма позволяет нам лучше представить духовный и исторический контекст эпохи, ставшей золотым веком русской иконы. </a:t>
            </a:r>
            <a:r>
              <a:rPr lang="ru-RU" b="1" dirty="0">
                <a:solidFill>
                  <a:srgbClr val="FF0000"/>
                </a:solidFill>
              </a:rPr>
              <a:t>Рублёв прежде всего - монах, прошедший школу уединенной молитвы, послушания и смирения.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Вне исихазма творчество этого мастера будет не только не понятно, но и может быть неверно истолковано. В свою очередь, именно на этих вершинах духовного искусства хорошо прослеживается связь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иконописания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иконопочитания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 богословскими и мистическими глубинами Православия.</a:t>
            </a:r>
          </a:p>
        </p:txBody>
      </p:sp>
    </p:spTree>
    <p:extLst>
      <p:ext uri="{BB962C8B-B14F-4D97-AF65-F5344CB8AC3E}">
        <p14:creationId xmlns:p14="http://schemas.microsoft.com/office/powerpoint/2010/main" val="2371184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350" y="1228725"/>
            <a:ext cx="8394700" cy="443865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Образы Рублева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всегда </a:t>
            </a:r>
            <a:r>
              <a:rPr lang="ru-RU" b="1" dirty="0">
                <a:solidFill>
                  <a:srgbClr val="FF0000"/>
                </a:solidFill>
              </a:rPr>
              <a:t>отличаются уравновешенностью и спокойным состоянием духа, они - как тихая и светлая, чистая и прозрачная вода. </a:t>
            </a:r>
          </a:p>
          <a:p>
            <a:pPr marL="0" indent="0" fontAlgn="auto"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Большое значение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для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исихастской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практики имеет </a:t>
            </a:r>
            <a:r>
              <a:rPr lang="ru-RU" b="1" dirty="0">
                <a:solidFill>
                  <a:srgbClr val="FF0000"/>
                </a:solidFill>
              </a:rPr>
              <a:t>созерцание Фаворского света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того света, что видели апостолы во время преображения Господа Иисуса Христа на горе. </a:t>
            </a:r>
          </a:p>
          <a:p>
            <a:pPr marL="0" indent="0" fontAlgn="auto"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Свет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одна из основных </a:t>
            </a:r>
            <a:r>
              <a:rPr lang="ru-RU" b="1" dirty="0">
                <a:solidFill>
                  <a:srgbClr val="FF0000"/>
                </a:solidFill>
              </a:rPr>
              <a:t>категорий богословия иконы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В истории Церкви были целые периоды и эпохи, когда размышления о свете стояли в центре жизни, становились основой культуры, формировали политику. Такой эпохой был XIV век.</a:t>
            </a:r>
          </a:p>
        </p:txBody>
      </p:sp>
    </p:spTree>
    <p:extLst>
      <p:ext uri="{BB962C8B-B14F-4D97-AF65-F5344CB8AC3E}">
        <p14:creationId xmlns:p14="http://schemas.microsoft.com/office/powerpoint/2010/main" val="3201154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54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Церковь Спаса Преображения на Ильине улице </a:t>
            </a:r>
            <a:r>
              <a:rPr lang="ru-RU" sz="2200" b="1" dirty="0" smtClean="0">
                <a:solidFill>
                  <a:srgbClr val="0070C0"/>
                </a:solidFill>
              </a:rPr>
              <a:t>(Великий Новгород)</a:t>
            </a: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649288" y="566738"/>
            <a:ext cx="4244975" cy="5832475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Arial" charset="0"/>
              <a:buNone/>
            </a:pPr>
            <a:r>
              <a:rPr lang="ru-RU" b="1" smtClean="0"/>
              <a:t>Знатный новгородский боярин Василий Данилович, принадлежавших к роду Машковых, пригласил иконописца в В. Новгород для росписи храма. </a:t>
            </a:r>
          </a:p>
          <a:p>
            <a:pPr marL="0" indent="0">
              <a:buFont typeface="Arial" charset="0"/>
              <a:buNone/>
            </a:pPr>
            <a:r>
              <a:rPr lang="ru-RU" b="1" smtClean="0">
                <a:solidFill>
                  <a:srgbClr val="0070C0"/>
                </a:solidFill>
              </a:rPr>
              <a:t>Роспись эта стала первой и единственной из документально подтверждённых и сохранившихся работ мастера на Руси и датируется 1378г.</a:t>
            </a:r>
          </a:p>
        </p:txBody>
      </p:sp>
      <p:pic>
        <p:nvPicPr>
          <p:cNvPr id="1946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425450"/>
            <a:ext cx="3843337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364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347663" y="973138"/>
            <a:ext cx="8466137" cy="43783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</a:rPr>
              <a:t>Андрей Рублев </a:t>
            </a:r>
            <a:r>
              <a:rPr lang="ru-RU" b="1" smtClean="0"/>
              <a:t>- яркий художник исихастского направления. 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/>
              <a:t>Рублев представляет собой полную противоположность великому византийцу </a:t>
            </a:r>
            <a:r>
              <a:rPr lang="ru-RU" b="1" smtClean="0">
                <a:solidFill>
                  <a:srgbClr val="FF0000"/>
                </a:solidFill>
              </a:rPr>
              <a:t>Феофану Греку</a:t>
            </a:r>
            <a:r>
              <a:rPr lang="ru-RU" b="1" smtClean="0"/>
              <a:t>, хотя духовная почва, на которой они взросли, была практически единой. </a:t>
            </a:r>
          </a:p>
          <a:p>
            <a:pPr marL="0" indent="0">
              <a:buFont typeface="Arial" charset="0"/>
              <a:buNone/>
            </a:pPr>
            <a:r>
              <a:rPr lang="ru-RU" b="1" smtClean="0">
                <a:solidFill>
                  <a:srgbClr val="00B050"/>
                </a:solidFill>
              </a:rPr>
              <a:t>Образы Рублева полны света и тихий свет ровно заливает пространство иконы. </a:t>
            </a:r>
          </a:p>
          <a:p>
            <a:pPr marL="0" indent="0" algn="r">
              <a:buFont typeface="Arial" charset="0"/>
              <a:buNone/>
            </a:pPr>
            <a:r>
              <a:rPr lang="ru-RU" b="1" smtClean="0"/>
              <a:t>У Феофана свет концентрирует форму, </a:t>
            </a:r>
          </a:p>
          <a:p>
            <a:pPr marL="0" indent="0">
              <a:buFont typeface="Arial" charset="0"/>
              <a:buNone/>
            </a:pPr>
            <a:r>
              <a:rPr lang="ru-RU" b="1" smtClean="0">
                <a:solidFill>
                  <a:srgbClr val="00B050"/>
                </a:solidFill>
              </a:rPr>
              <a:t>у Рублева свет расширяет пространство</a:t>
            </a:r>
            <a:r>
              <a:rPr lang="ru-RU" b="1" smtClean="0"/>
              <a:t>. </a:t>
            </a:r>
          </a:p>
          <a:p>
            <a:pPr marL="0" indent="0" algn="r">
              <a:buFont typeface="Arial" charset="0"/>
              <a:buNone/>
            </a:pPr>
            <a:r>
              <a:rPr lang="ru-RU" b="1" smtClean="0"/>
              <a:t>У Феофана свет испепеляет плоть, </a:t>
            </a:r>
          </a:p>
          <a:p>
            <a:pPr marL="0" indent="0">
              <a:buFont typeface="Arial" charset="0"/>
              <a:buNone/>
            </a:pPr>
            <a:r>
              <a:rPr lang="ru-RU" b="1" smtClean="0">
                <a:solidFill>
                  <a:srgbClr val="00B050"/>
                </a:solidFill>
              </a:rPr>
              <a:t>у Рублева - преображает</a:t>
            </a:r>
            <a:r>
              <a:rPr lang="ru-RU" b="1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6278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357188" y="1208088"/>
            <a:ext cx="8475662" cy="4491037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</a:rPr>
              <a:t>Образы и стиль </a:t>
            </a:r>
            <a:r>
              <a:rPr lang="ru-RU" b="1" smtClean="0"/>
              <a:t>Андрей Рублев </a:t>
            </a:r>
            <a:r>
              <a:rPr lang="ru-RU" b="1" smtClean="0">
                <a:solidFill>
                  <a:srgbClr val="FF0000"/>
                </a:solidFill>
              </a:rPr>
              <a:t>воспринял традиции классицизма византийского искусства </a:t>
            </a:r>
            <a:r>
              <a:rPr lang="ru-RU" b="1" smtClean="0"/>
              <a:t>XIV в., которое он знал по работам греческих мастеров, находившихся в Москве, и особенно по созданиям Феофана Грека московского периода (Донская икона Богоматери, иконы Деисуса в Благовещенском соборе). 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/>
              <a:t>Другим важным истоком формирования искусства Андрея Рублева </a:t>
            </a:r>
            <a:r>
              <a:rPr lang="ru-RU" b="1" smtClean="0">
                <a:solidFill>
                  <a:srgbClr val="FF0000"/>
                </a:solidFill>
              </a:rPr>
              <a:t>является живопись московской школы XIV в. </a:t>
            </a:r>
            <a:r>
              <a:rPr lang="ru-RU" b="1" smtClean="0"/>
              <a:t>с ее </a:t>
            </a:r>
            <a:r>
              <a:rPr lang="ru-RU" b="1" smtClean="0">
                <a:solidFill>
                  <a:srgbClr val="FF0000"/>
                </a:solidFill>
              </a:rPr>
              <a:t>проникновенной душевностью и особой мягкостью стиля</a:t>
            </a:r>
            <a:r>
              <a:rPr lang="ru-RU" b="1" smtClean="0"/>
              <a:t>, опирающаяся на традиции владимиро-суздальской живописи XII — нач. XIII вв.</a:t>
            </a:r>
          </a:p>
        </p:txBody>
      </p:sp>
    </p:spTree>
    <p:extLst>
      <p:ext uri="{BB962C8B-B14F-4D97-AF65-F5344CB8AC3E}">
        <p14:creationId xmlns:p14="http://schemas.microsoft.com/office/powerpoint/2010/main" val="399397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409575" y="1236663"/>
            <a:ext cx="8321675" cy="4370387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000" b="1" smtClean="0">
                <a:solidFill>
                  <a:srgbClr val="FF0000"/>
                </a:solidFill>
              </a:rPr>
              <a:t>Образы</a:t>
            </a:r>
            <a:r>
              <a:rPr lang="ru-RU" sz="3000" b="1" smtClean="0"/>
              <a:t> Андрея Рублева в целом адекватны </a:t>
            </a:r>
            <a:r>
              <a:rPr lang="ru-RU" sz="3000" b="1" smtClean="0">
                <a:solidFill>
                  <a:srgbClr val="FF0000"/>
                </a:solidFill>
              </a:rPr>
              <a:t>образам византийского искусства</a:t>
            </a:r>
            <a:r>
              <a:rPr lang="ru-RU" sz="3000" b="1" smtClean="0"/>
              <a:t> ок. XIV и первой трети XV в., </a:t>
            </a:r>
            <a:r>
              <a:rPr lang="ru-RU" sz="3000" b="1" smtClean="0">
                <a:solidFill>
                  <a:srgbClr val="FF0000"/>
                </a:solidFill>
              </a:rPr>
              <a:t>но отличаются </a:t>
            </a:r>
            <a:r>
              <a:rPr lang="ru-RU" sz="3000" b="1" smtClean="0"/>
              <a:t>от них </a:t>
            </a:r>
            <a:r>
              <a:rPr lang="ru-RU" sz="3000" b="1" smtClean="0">
                <a:solidFill>
                  <a:srgbClr val="FF0000"/>
                </a:solidFill>
              </a:rPr>
              <a:t>большей просветленностью, кротостью и смирением; в них нет ничего от аристократического благородства и интеллектуального достоинства, воспеваемых византийским искусством, зато предпочтение отдается скромности и простоте.</a:t>
            </a:r>
          </a:p>
          <a:p>
            <a:pPr marL="0" indent="0" algn="ctr">
              <a:buFont typeface="Arial" charset="0"/>
              <a:buNone/>
            </a:pPr>
            <a:r>
              <a:rPr lang="ru-RU" sz="3000" b="1" smtClean="0"/>
              <a:t/>
            </a:r>
            <a:br>
              <a:rPr lang="ru-RU" sz="3000" b="1" smtClean="0"/>
            </a:br>
            <a:endParaRPr lang="ru-RU" sz="3000" b="1" smtClean="0"/>
          </a:p>
        </p:txBody>
      </p:sp>
    </p:spTree>
    <p:extLst>
      <p:ext uri="{BB962C8B-B14F-4D97-AF65-F5344CB8AC3E}">
        <p14:creationId xmlns:p14="http://schemas.microsoft.com/office/powerpoint/2010/main" val="36163862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347663" y="1328738"/>
            <a:ext cx="8372475" cy="44116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700" b="1" smtClean="0">
                <a:solidFill>
                  <a:srgbClr val="FF0000"/>
                </a:solidFill>
              </a:rPr>
              <a:t>Первое упоминание </a:t>
            </a:r>
            <a:r>
              <a:rPr lang="ru-RU" sz="2700" b="1" smtClean="0"/>
              <a:t>об Андрее в летописи появилось только </a:t>
            </a:r>
            <a:r>
              <a:rPr lang="ru-RU" sz="2700" b="1" smtClean="0">
                <a:solidFill>
                  <a:srgbClr val="FF0000"/>
                </a:solidFill>
              </a:rPr>
              <a:t>в 1405 году</a:t>
            </a:r>
            <a:r>
              <a:rPr lang="ru-RU" sz="2700" b="1" smtClean="0"/>
              <a:t>, свидетельствующее о том, «Мастера Феофан Гречин, Прохор с Городца да Андрей Рублев начали расписывать каменную </a:t>
            </a:r>
            <a:r>
              <a:rPr lang="ru-RU" sz="2700" b="1" smtClean="0">
                <a:solidFill>
                  <a:srgbClr val="FF0000"/>
                </a:solidFill>
              </a:rPr>
              <a:t>церковь Святого Благовещения</a:t>
            </a:r>
            <a:r>
              <a:rPr lang="ru-RU" sz="2700" b="1" smtClean="0"/>
              <a:t>». </a:t>
            </a:r>
          </a:p>
          <a:p>
            <a:pPr marL="0" indent="0" algn="ctr">
              <a:buFont typeface="Arial" charset="0"/>
              <a:buNone/>
            </a:pPr>
            <a:r>
              <a:rPr lang="ru-RU" sz="2700" b="1" smtClean="0"/>
              <a:t>Видимо, к 1405 году Андрей основательно преуспел в своём мастерстве иконописи, если ему поручили такую ответственную работу и к тому же с Феофаном Греком. </a:t>
            </a:r>
          </a:p>
        </p:txBody>
      </p:sp>
    </p:spTree>
    <p:extLst>
      <p:ext uri="{BB962C8B-B14F-4D97-AF65-F5344CB8AC3E}">
        <p14:creationId xmlns:p14="http://schemas.microsoft.com/office/powerpoint/2010/main" val="830702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379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177925"/>
            <a:ext cx="6848475" cy="4572000"/>
          </a:xfrm>
        </p:spPr>
      </p:pic>
    </p:spTree>
    <p:extLst>
      <p:ext uri="{BB962C8B-B14F-4D97-AF65-F5344CB8AC3E}">
        <p14:creationId xmlns:p14="http://schemas.microsoft.com/office/powerpoint/2010/main" val="12355770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481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4263" y="1066800"/>
            <a:ext cx="6811962" cy="4784725"/>
          </a:xfrm>
        </p:spPr>
      </p:pic>
    </p:spTree>
    <p:extLst>
      <p:ext uri="{BB962C8B-B14F-4D97-AF65-F5344CB8AC3E}">
        <p14:creationId xmlns:p14="http://schemas.microsoft.com/office/powerpoint/2010/main" val="520172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584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973138"/>
            <a:ext cx="5197475" cy="4694237"/>
          </a:xfrm>
        </p:spPr>
      </p:pic>
      <p:pic>
        <p:nvPicPr>
          <p:cNvPr id="3584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973138"/>
            <a:ext cx="346075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783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ъект 2"/>
          <p:cNvSpPr>
            <a:spLocks noGrp="1"/>
          </p:cNvSpPr>
          <p:nvPr>
            <p:ph idx="1"/>
          </p:nvPr>
        </p:nvSpPr>
        <p:spPr>
          <a:xfrm>
            <a:off x="336550" y="1219200"/>
            <a:ext cx="8456613" cy="44386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000" b="1" smtClean="0"/>
              <a:t> </a:t>
            </a:r>
            <a:r>
              <a:rPr lang="ru-RU" sz="3000" b="1" smtClean="0">
                <a:solidFill>
                  <a:srgbClr val="FF0000"/>
                </a:solidFill>
              </a:rPr>
              <a:t>Второй раз </a:t>
            </a:r>
            <a:r>
              <a:rPr lang="ru-RU" sz="3000" b="1" smtClean="0"/>
              <a:t>в летописи Андрей упоминается в </a:t>
            </a:r>
            <a:r>
              <a:rPr lang="ru-RU" sz="3000" b="1" smtClean="0">
                <a:solidFill>
                  <a:srgbClr val="FF0000"/>
                </a:solidFill>
              </a:rPr>
              <a:t>1408 году</a:t>
            </a:r>
            <a:r>
              <a:rPr lang="ru-RU" sz="3000" b="1" smtClean="0"/>
              <a:t>, когда он делал росписи </a:t>
            </a:r>
            <a:r>
              <a:rPr lang="ru-RU" sz="3000" b="1" smtClean="0">
                <a:solidFill>
                  <a:srgbClr val="FF0000"/>
                </a:solidFill>
              </a:rPr>
              <a:t>с Даниилом Чёрным в Успенском соборе во Владимире. </a:t>
            </a:r>
          </a:p>
          <a:p>
            <a:pPr marL="0" indent="0" algn="ctr">
              <a:buFont typeface="Arial" charset="0"/>
              <a:buNone/>
            </a:pPr>
            <a:r>
              <a:rPr lang="ru-RU" sz="3000" b="1" smtClean="0"/>
              <a:t>В процессе реставрации </a:t>
            </a:r>
            <a:r>
              <a:rPr lang="ru-RU" sz="3000" b="1" smtClean="0">
                <a:solidFill>
                  <a:srgbClr val="FF0000"/>
                </a:solidFill>
              </a:rPr>
              <a:t>Успенского собора Владимира (1975-1982 годов)</a:t>
            </a:r>
            <a:r>
              <a:rPr lang="ru-RU" sz="3000" b="1" smtClean="0"/>
              <a:t> там были открыты древние фрески, среди которых есть и работы Андрея Рублева. До середины прошлого века они были скрыты за иконостасом. </a:t>
            </a:r>
          </a:p>
        </p:txBody>
      </p:sp>
    </p:spTree>
    <p:extLst>
      <p:ext uri="{BB962C8B-B14F-4D97-AF65-F5344CB8AC3E}">
        <p14:creationId xmlns:p14="http://schemas.microsoft.com/office/powerpoint/2010/main" val="1422299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7891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838" y="1304925"/>
            <a:ext cx="7426325" cy="4157663"/>
          </a:xfrm>
        </p:spPr>
      </p:pic>
    </p:spTree>
    <p:extLst>
      <p:ext uri="{BB962C8B-B14F-4D97-AF65-F5344CB8AC3E}">
        <p14:creationId xmlns:p14="http://schemas.microsoft.com/office/powerpoint/2010/main" val="3124038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891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9144000" cy="5143500"/>
          </a:xfrm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2900363" y="5310188"/>
            <a:ext cx="5272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300" b="1">
                <a:solidFill>
                  <a:schemeClr val="bg1"/>
                </a:solidFill>
              </a:rPr>
              <a:t>«Страшный суд»</a:t>
            </a:r>
          </a:p>
        </p:txBody>
      </p:sp>
    </p:spTree>
    <p:extLst>
      <p:ext uri="{BB962C8B-B14F-4D97-AF65-F5344CB8AC3E}">
        <p14:creationId xmlns:p14="http://schemas.microsoft.com/office/powerpoint/2010/main" val="3815961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203325" y="1752600"/>
            <a:ext cx="6797675" cy="1303338"/>
          </a:xfrm>
        </p:spPr>
        <p:txBody>
          <a:bodyPr>
            <a:normAutofit fontScale="90000"/>
          </a:bodyPr>
          <a:lstStyle/>
          <a:p>
            <a:r>
              <a:rPr lang="ru-RU" sz="5400" b="1" smtClean="0">
                <a:ln>
                  <a:noFill/>
                </a:ln>
              </a:rPr>
              <a:t>ФРЕСКИ ФЕОФАНА  ГРЕКА</a:t>
            </a:r>
          </a:p>
        </p:txBody>
      </p:sp>
    </p:spTree>
    <p:extLst>
      <p:ext uri="{BB962C8B-B14F-4D97-AF65-F5344CB8AC3E}">
        <p14:creationId xmlns:p14="http://schemas.microsoft.com/office/powerpoint/2010/main" val="11557316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3993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163" y="842963"/>
            <a:ext cx="7386637" cy="5157787"/>
          </a:xfrm>
        </p:spPr>
      </p:pic>
    </p:spTree>
    <p:extLst>
      <p:ext uri="{BB962C8B-B14F-4D97-AF65-F5344CB8AC3E}">
        <p14:creationId xmlns:p14="http://schemas.microsoft.com/office/powerpoint/2010/main" val="25069319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4096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25" y="857250"/>
            <a:ext cx="7742238" cy="5143500"/>
          </a:xfrm>
        </p:spPr>
      </p:pic>
    </p:spTree>
    <p:extLst>
      <p:ext uri="{BB962C8B-B14F-4D97-AF65-F5344CB8AC3E}">
        <p14:creationId xmlns:p14="http://schemas.microsoft.com/office/powerpoint/2010/main" val="29596638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4198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6650" y="857250"/>
            <a:ext cx="6656388" cy="5111750"/>
          </a:xfrm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1843088" y="5268913"/>
            <a:ext cx="52498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300" b="1">
                <a:solidFill>
                  <a:schemeClr val="bg1"/>
                </a:solidFill>
              </a:rPr>
              <a:t>Четыре царства</a:t>
            </a:r>
          </a:p>
        </p:txBody>
      </p:sp>
    </p:spTree>
    <p:extLst>
      <p:ext uri="{BB962C8B-B14F-4D97-AF65-F5344CB8AC3E}">
        <p14:creationId xmlns:p14="http://schemas.microsoft.com/office/powerpoint/2010/main" val="3385951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ъект 3"/>
          <p:cNvSpPr>
            <a:spLocks noGrp="1"/>
          </p:cNvSpPr>
          <p:nvPr>
            <p:ph idx="1"/>
          </p:nvPr>
        </p:nvSpPr>
        <p:spPr>
          <a:xfrm>
            <a:off x="715963" y="1249363"/>
            <a:ext cx="7780337" cy="33432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300" b="1" smtClean="0"/>
              <a:t>Крылатая пантера – «Царство Македонское»</a:t>
            </a:r>
          </a:p>
          <a:p>
            <a:pPr marL="0" indent="0" algn="ctr">
              <a:buFont typeface="Arial" charset="0"/>
              <a:buNone/>
            </a:pPr>
            <a:r>
              <a:rPr lang="ru-RU" sz="3300" b="1" smtClean="0"/>
              <a:t> Крылатый лев – «Римское царство» </a:t>
            </a:r>
          </a:p>
          <a:p>
            <a:pPr marL="0" indent="0" algn="ctr">
              <a:buFont typeface="Arial" charset="0"/>
              <a:buNone/>
            </a:pPr>
            <a:r>
              <a:rPr lang="ru-RU" sz="3300" b="1" smtClean="0"/>
              <a:t> Медведь – «Царство Вавилонское» </a:t>
            </a:r>
          </a:p>
          <a:p>
            <a:pPr marL="0" indent="0" algn="ctr">
              <a:buFont typeface="Arial" charset="0"/>
              <a:buNone/>
            </a:pPr>
            <a:r>
              <a:rPr lang="ru-RU" sz="3300" b="1" smtClean="0"/>
              <a:t> «Чудовищный зверь»: рога и человеческое лицо, на хвосте – Змеиная голова – «Царство Антихристово»</a:t>
            </a:r>
          </a:p>
        </p:txBody>
      </p:sp>
    </p:spTree>
    <p:extLst>
      <p:ext uri="{BB962C8B-B14F-4D97-AF65-F5344CB8AC3E}">
        <p14:creationId xmlns:p14="http://schemas.microsoft.com/office/powerpoint/2010/main" val="634670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4403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675" y="857250"/>
            <a:ext cx="7281863" cy="5172075"/>
          </a:xfrm>
        </p:spPr>
      </p:pic>
    </p:spTree>
    <p:extLst>
      <p:ext uri="{BB962C8B-B14F-4D97-AF65-F5344CB8AC3E}">
        <p14:creationId xmlns:p14="http://schemas.microsoft.com/office/powerpoint/2010/main" val="972366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450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6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857250"/>
            <a:ext cx="7729538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974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460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608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857250"/>
            <a:ext cx="7731125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3490913" y="5362575"/>
            <a:ext cx="39195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3000" b="1">
                <a:solidFill>
                  <a:schemeClr val="bg1"/>
                </a:solidFill>
              </a:rPr>
              <a:t>Образ Спаса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0800" y="5002213"/>
            <a:ext cx="1708150" cy="30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свод среднего нефа</a:t>
            </a:r>
          </a:p>
        </p:txBody>
      </p:sp>
    </p:spTree>
    <p:extLst>
      <p:ext uri="{BB962C8B-B14F-4D97-AF65-F5344CB8AC3E}">
        <p14:creationId xmlns:p14="http://schemas.microsoft.com/office/powerpoint/2010/main" val="30008027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4710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857250"/>
            <a:ext cx="7750175" cy="5149850"/>
          </a:xfrm>
        </p:spPr>
      </p:pic>
    </p:spTree>
    <p:extLst>
      <p:ext uri="{BB962C8B-B14F-4D97-AF65-F5344CB8AC3E}">
        <p14:creationId xmlns:p14="http://schemas.microsoft.com/office/powerpoint/2010/main" val="38669055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481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857250"/>
            <a:ext cx="7761287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2531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857250"/>
            <a:ext cx="5651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44577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245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505" r="-175" b="-505"/>
          <a:stretch>
            <a:fillRect/>
          </a:stretch>
        </p:blipFill>
        <p:spPr bwMode="auto">
          <a:xfrm>
            <a:off x="979488" y="1462088"/>
            <a:ext cx="7140575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754063" y="352425"/>
            <a:ext cx="7591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b="1"/>
              <a:t>Изображения </a:t>
            </a:r>
            <a:r>
              <a:rPr lang="ru-RU" b="1">
                <a:solidFill>
                  <a:srgbClr val="0070C0"/>
                </a:solidFill>
              </a:rPr>
              <a:t>в подкупольном пространстве </a:t>
            </a:r>
            <a:r>
              <a:rPr lang="ru-RU" b="1"/>
              <a:t>являются главными в росписи храма Спаса и по местоположению, и по замыслу.</a:t>
            </a:r>
          </a:p>
          <a:p>
            <a:pPr eaLnBrk="1" hangingPunct="1"/>
            <a:r>
              <a:rPr lang="ru-RU" b="1"/>
              <a:t>В зеркале купола, символизирующем небо, </a:t>
            </a:r>
            <a:r>
              <a:rPr lang="ru-RU" b="1">
                <a:solidFill>
                  <a:srgbClr val="0070C0"/>
                </a:solidFill>
              </a:rPr>
              <a:t>мастер располагает Христа Вседержителя.</a:t>
            </a:r>
          </a:p>
        </p:txBody>
      </p:sp>
    </p:spTree>
    <p:extLst>
      <p:ext uri="{BB962C8B-B14F-4D97-AF65-F5344CB8AC3E}">
        <p14:creationId xmlns:p14="http://schemas.microsoft.com/office/powerpoint/2010/main" val="15300322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5017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300" y="844550"/>
            <a:ext cx="7761288" cy="5156200"/>
          </a:xfrm>
        </p:spPr>
      </p:pic>
    </p:spTree>
    <p:extLst>
      <p:ext uri="{BB962C8B-B14F-4D97-AF65-F5344CB8AC3E}">
        <p14:creationId xmlns:p14="http://schemas.microsoft.com/office/powerpoint/2010/main" val="24847796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512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857250"/>
            <a:ext cx="7729538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557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ъект 2"/>
          <p:cNvSpPr>
            <a:spLocks noGrp="1"/>
          </p:cNvSpPr>
          <p:nvPr>
            <p:ph idx="1"/>
          </p:nvPr>
        </p:nvSpPr>
        <p:spPr>
          <a:xfrm>
            <a:off x="368300" y="1228725"/>
            <a:ext cx="8393113" cy="445928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000" b="1" smtClean="0"/>
              <a:t>Прошло всего 3 года, а у Андрея уже </a:t>
            </a:r>
            <a:r>
              <a:rPr lang="ru-RU" sz="3000" b="1" smtClean="0">
                <a:solidFill>
                  <a:srgbClr val="FF0000"/>
                </a:solidFill>
              </a:rPr>
              <a:t>появились помощники и ученики</a:t>
            </a:r>
            <a:r>
              <a:rPr lang="ru-RU" sz="3000" b="1" smtClean="0"/>
              <a:t>, к тому времени у Андрея уже полностью </a:t>
            </a:r>
            <a:r>
              <a:rPr lang="ru-RU" sz="3000" b="1" smtClean="0">
                <a:solidFill>
                  <a:srgbClr val="FF0000"/>
                </a:solidFill>
              </a:rPr>
              <a:t>сформировался свой индивидуальный стиль.</a:t>
            </a:r>
          </a:p>
          <a:p>
            <a:pPr marL="0" indent="0" algn="ctr">
              <a:buFont typeface="Arial" charset="0"/>
              <a:buNone/>
            </a:pPr>
            <a:r>
              <a:rPr lang="ru-RU" sz="3000" b="1" smtClean="0">
                <a:solidFill>
                  <a:srgbClr val="FF0000"/>
                </a:solidFill>
              </a:rPr>
              <a:t>Даниил Черный был ближайшим другом </a:t>
            </a:r>
            <a:r>
              <a:rPr lang="ru-RU" sz="3000" b="1" smtClean="0"/>
              <a:t>Андрея Рублева; вместе с ним он расписывал </a:t>
            </a:r>
            <a:r>
              <a:rPr lang="ru-RU" sz="3000" b="1" smtClean="0">
                <a:solidFill>
                  <a:srgbClr val="FF0000"/>
                </a:solidFill>
              </a:rPr>
              <a:t>Успенский собор во Владимире (1408) и Троицкий собор Троице-Сергиева монастыря (1425-1427). </a:t>
            </a:r>
          </a:p>
        </p:txBody>
      </p:sp>
    </p:spTree>
    <p:extLst>
      <p:ext uri="{BB962C8B-B14F-4D97-AF65-F5344CB8AC3E}">
        <p14:creationId xmlns:p14="http://schemas.microsoft.com/office/powerpoint/2010/main" val="12820187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2563" y="5303838"/>
            <a:ext cx="7200900" cy="455612"/>
          </a:xfrm>
        </p:spPr>
        <p:txBody>
          <a:bodyPr rtlCol="0">
            <a:normAutofit fontScale="92500"/>
          </a:bodyPr>
          <a:lstStyle/>
          <a:p>
            <a:pPr marL="0" indent="0" fontAlgn="auto">
              <a:buFont typeface="Arial"/>
              <a:buNone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Брусилов Станислав. Андрей Рублев и Даниил Черный</a:t>
            </a:r>
          </a:p>
        </p:txBody>
      </p:sp>
    </p:spTree>
    <p:extLst>
      <p:ext uri="{BB962C8B-B14F-4D97-AF65-F5344CB8AC3E}">
        <p14:creationId xmlns:p14="http://schemas.microsoft.com/office/powerpoint/2010/main" val="13344366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538" y="2938463"/>
            <a:ext cx="7200900" cy="415925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buFont typeface="Arial"/>
              <a:buNone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Черный В. Андрей Рублёв</a:t>
            </a:r>
          </a:p>
        </p:txBody>
      </p:sp>
      <p:pic>
        <p:nvPicPr>
          <p:cNvPr id="5427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857250"/>
            <a:ext cx="3417887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8064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938" y="1174750"/>
            <a:ext cx="8321675" cy="4452938"/>
          </a:xfrm>
        </p:spPr>
        <p:txBody>
          <a:bodyPr rtlCol="0">
            <a:normAutofit/>
          </a:bodyPr>
          <a:lstStyle/>
          <a:p>
            <a:pPr marL="0" indent="0" algn="ctr" fontAlgn="auto">
              <a:buFont typeface="Arial"/>
              <a:buNone/>
              <a:defRPr/>
            </a:pPr>
            <a: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4050" b="1" dirty="0">
                <a:solidFill>
                  <a:srgbClr val="FF0000"/>
                </a:solidFill>
              </a:rPr>
              <a:t>В 1420-х </a:t>
            </a:r>
            <a: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годах Андрей </a:t>
            </a:r>
            <a:r>
              <a:rPr lang="ru-RU" sz="4050" b="1" dirty="0">
                <a:solidFill>
                  <a:srgbClr val="FF0000"/>
                </a:solidFill>
              </a:rPr>
              <a:t>упоминается в третий раз</a:t>
            </a:r>
            <a: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с </a:t>
            </a:r>
            <a:r>
              <a:rPr lang="ru-RU" sz="4050" b="1" dirty="0">
                <a:solidFill>
                  <a:srgbClr val="FF0000"/>
                </a:solidFill>
              </a:rPr>
              <a:t>Даниилом Чёрным он руководил работами в Троицком соборе </a:t>
            </a:r>
            <a: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Троице-Сергиева монастыря. Эти росписи не сохранились. </a:t>
            </a:r>
          </a:p>
        </p:txBody>
      </p:sp>
    </p:spTree>
    <p:extLst>
      <p:ext uri="{BB962C8B-B14F-4D97-AF65-F5344CB8AC3E}">
        <p14:creationId xmlns:p14="http://schemas.microsoft.com/office/powerpoint/2010/main" val="7031034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775" y="1255713"/>
            <a:ext cx="8464550" cy="4351337"/>
          </a:xfrm>
        </p:spPr>
        <p:txBody>
          <a:bodyPr rtlCol="0">
            <a:noAutofit/>
          </a:bodyPr>
          <a:lstStyle/>
          <a:p>
            <a:pPr marL="0" indent="0" algn="ctr" fontAlgn="auto">
              <a:buFont typeface="Arial"/>
              <a:buNone/>
              <a:defRPr/>
            </a:pPr>
            <a: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Когда речь идет о многофигурных и многочастных ансамблях, подобных владимирским фрескам, </a:t>
            </a:r>
            <a:r>
              <a:rPr lang="ru-RU" sz="4050" b="1" dirty="0">
                <a:solidFill>
                  <a:srgbClr val="FF0000"/>
                </a:solidFill>
              </a:rPr>
              <a:t>не легко разобраться</a:t>
            </a:r>
            <a: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4050" b="1" dirty="0">
                <a:solidFill>
                  <a:srgbClr val="FF0000"/>
                </a:solidFill>
              </a:rPr>
              <a:t>где писал Рублев, а где близкие ему художники,</a:t>
            </a:r>
            <a: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такие, как его товарищ и «</a:t>
            </a:r>
            <a:r>
              <a:rPr lang="ru-RU" sz="405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спостник</a:t>
            </a:r>
            <a: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 Даниил Черный.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40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40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942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5" r="20045"/>
          <a:stretch>
            <a:fillRect/>
          </a:stretch>
        </p:blipFill>
        <p:spPr>
          <a:xfrm>
            <a:off x="2609850" y="857250"/>
            <a:ext cx="4105275" cy="5143500"/>
          </a:xfrm>
        </p:spPr>
      </p:pic>
    </p:spTree>
    <p:extLst>
      <p:ext uri="{BB962C8B-B14F-4D97-AF65-F5344CB8AC3E}">
        <p14:creationId xmlns:p14="http://schemas.microsoft.com/office/powerpoint/2010/main" val="33817696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ъект 2"/>
          <p:cNvSpPr>
            <a:spLocks noGrp="1"/>
          </p:cNvSpPr>
          <p:nvPr>
            <p:ph idx="1"/>
          </p:nvPr>
        </p:nvSpPr>
        <p:spPr>
          <a:xfrm>
            <a:off x="561975" y="1198563"/>
            <a:ext cx="7964488" cy="437673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b="1" smtClean="0"/>
              <a:t>Эпизод из Ветхого завета как гостеприимный Авраам принимал у себя трех путников. Но икона – не картина, как это часто представляется непосвященным, а особый священный предмет, имеющий исключительно символический смысл.</a:t>
            </a:r>
          </a:p>
          <a:p>
            <a:pPr marL="0" indent="0">
              <a:buFont typeface="Arial" charset="0"/>
              <a:buNone/>
            </a:pPr>
            <a:r>
              <a:rPr lang="ru-RU" b="1" smtClean="0"/>
              <a:t>Вот почему в “Троице” Андрея Рублева изображены только три Ангела, сидящие у стола.</a:t>
            </a:r>
          </a:p>
          <a:p>
            <a:pPr marL="0" indent="0">
              <a:buFont typeface="Arial" charset="0"/>
              <a:buNone/>
            </a:pPr>
            <a:r>
              <a:rPr lang="ru-RU" b="1" smtClean="0"/>
              <a:t>Три тонких посоха в руках Ангелов – не только атрибуты странников, но и символ странничества вообще.</a:t>
            </a:r>
          </a:p>
          <a:p>
            <a:pPr marL="0" indent="0">
              <a:buFont typeface="Arial" charset="0"/>
              <a:buNone/>
            </a:pPr>
            <a:endParaRPr lang="ru-RU" b="1" smtClean="0"/>
          </a:p>
        </p:txBody>
      </p:sp>
    </p:spTree>
    <p:extLst>
      <p:ext uri="{BB962C8B-B14F-4D97-AF65-F5344CB8AC3E}">
        <p14:creationId xmlns:p14="http://schemas.microsoft.com/office/powerpoint/2010/main" val="16767356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ъект 2"/>
          <p:cNvSpPr>
            <a:spLocks noGrp="1"/>
          </p:cNvSpPr>
          <p:nvPr>
            <p:ph idx="1"/>
          </p:nvPr>
        </p:nvSpPr>
        <p:spPr>
          <a:xfrm>
            <a:off x="0" y="949325"/>
            <a:ext cx="8977313" cy="49752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000" b="1" smtClean="0">
                <a:solidFill>
                  <a:srgbClr val="FF0000"/>
                </a:solidFill>
              </a:rPr>
              <a:t>В 1411 или 1425—27 годах </a:t>
            </a:r>
            <a:r>
              <a:rPr lang="ru-RU" sz="3000" b="1" smtClean="0"/>
              <a:t>он создал свой шедевр — </a:t>
            </a:r>
            <a:r>
              <a:rPr lang="ru-RU" sz="3000" b="1" u="sng" smtClean="0">
                <a:solidFill>
                  <a:srgbClr val="FF0000"/>
                </a:solidFill>
              </a:rPr>
              <a:t>«Троицу».</a:t>
            </a:r>
          </a:p>
          <a:p>
            <a:pPr marL="0" indent="0" algn="ctr">
              <a:buFont typeface="Arial" charset="0"/>
              <a:buNone/>
            </a:pPr>
            <a:r>
              <a:rPr lang="ru-RU" sz="3000" b="1" smtClean="0"/>
              <a:t>Традиционный библейский сюжет Рублёв </a:t>
            </a:r>
            <a:r>
              <a:rPr lang="ru-RU" sz="3000" b="1" smtClean="0">
                <a:solidFill>
                  <a:srgbClr val="FF0000"/>
                </a:solidFill>
              </a:rPr>
              <a:t>наполнил глубоким богословским содержанием. </a:t>
            </a:r>
          </a:p>
          <a:p>
            <a:pPr marL="0" indent="0" algn="ctr">
              <a:buFont typeface="Arial" charset="0"/>
              <a:buNone/>
            </a:pPr>
            <a:r>
              <a:rPr lang="ru-RU" sz="3000" b="1" smtClean="0"/>
              <a:t>Отойдя от традиционной иконографии, он поместил </a:t>
            </a:r>
            <a:r>
              <a:rPr lang="ru-RU" sz="3000" b="1" smtClean="0">
                <a:solidFill>
                  <a:srgbClr val="FF0000"/>
                </a:solidFill>
              </a:rPr>
              <a:t>в центре композиции единственную чашу</a:t>
            </a:r>
            <a:r>
              <a:rPr lang="ru-RU" sz="3000" b="1" smtClean="0"/>
              <a:t>, а её </a:t>
            </a:r>
            <a:r>
              <a:rPr lang="ru-RU" sz="3000" b="1" smtClean="0">
                <a:solidFill>
                  <a:srgbClr val="FF0000"/>
                </a:solidFill>
              </a:rPr>
              <a:t>очертания повторил в контурах боковых ангелов. </a:t>
            </a:r>
          </a:p>
          <a:p>
            <a:pPr marL="0" indent="0" algn="ctr">
              <a:buFont typeface="Arial" charset="0"/>
              <a:buNone/>
            </a:pPr>
            <a:r>
              <a:rPr lang="ru-RU" sz="3000" b="1" smtClean="0">
                <a:solidFill>
                  <a:srgbClr val="FF0000"/>
                </a:solidFill>
              </a:rPr>
              <a:t>Одежды среднего ангела</a:t>
            </a:r>
            <a:r>
              <a:rPr lang="ru-RU" sz="3000" b="1" smtClean="0"/>
              <a:t> явно отсылают нас к иконографии </a:t>
            </a:r>
            <a:r>
              <a:rPr lang="ru-RU" sz="3000" b="1" smtClean="0">
                <a:solidFill>
                  <a:srgbClr val="FF0000"/>
                </a:solidFill>
              </a:rPr>
              <a:t>Иисуса Христа. </a:t>
            </a:r>
          </a:p>
        </p:txBody>
      </p:sp>
    </p:spTree>
    <p:extLst>
      <p:ext uri="{BB962C8B-B14F-4D97-AF65-F5344CB8AC3E}">
        <p14:creationId xmlns:p14="http://schemas.microsoft.com/office/powerpoint/2010/main" val="2303907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188" r="13570" b="1596"/>
          <a:stretch>
            <a:fillRect/>
          </a:stretch>
        </p:blipFill>
        <p:spPr bwMode="auto">
          <a:xfrm>
            <a:off x="4262438" y="400050"/>
            <a:ext cx="448310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385763" y="733425"/>
            <a:ext cx="387667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400" b="1">
                <a:solidFill>
                  <a:srgbClr val="0070C0"/>
                </a:solidFill>
              </a:rPr>
              <a:t>Христа окружают четыре Архангела,</a:t>
            </a:r>
          </a:p>
          <a:p>
            <a:pPr eaLnBrk="1" hangingPunct="1"/>
            <a:r>
              <a:rPr lang="ru-RU" sz="2400" b="1">
                <a:solidFill>
                  <a:srgbClr val="0070C0"/>
                </a:solidFill>
              </a:rPr>
              <a:t>держащие в руках жезлы и зерцала </a:t>
            </a:r>
          </a:p>
          <a:p>
            <a:pPr eaLnBrk="1" hangingPunct="1"/>
            <a:r>
              <a:rPr lang="ru-RU" sz="2400" b="1"/>
              <a:t>(изображение прозрачной сферы в</a:t>
            </a:r>
          </a:p>
          <a:p>
            <a:pPr eaLnBrk="1" hangingPunct="1"/>
            <a:r>
              <a:rPr lang="ru-RU" sz="2400" b="1"/>
              <a:t> руках архангела, </a:t>
            </a:r>
            <a:r>
              <a:rPr lang="ru-RU" sz="2400" b="1">
                <a:solidFill>
                  <a:srgbClr val="0070C0"/>
                </a:solidFill>
              </a:rPr>
              <a:t>символ </a:t>
            </a:r>
          </a:p>
          <a:p>
            <a:pPr eaLnBrk="1" hangingPunct="1"/>
            <a:r>
              <a:rPr lang="ru-RU" sz="2400" b="1">
                <a:solidFill>
                  <a:srgbClr val="0070C0"/>
                </a:solidFill>
              </a:rPr>
              <a:t>предначертания, предвидения, </a:t>
            </a:r>
          </a:p>
          <a:p>
            <a:pPr eaLnBrk="1" hangingPunct="1"/>
            <a:r>
              <a:rPr lang="ru-RU" sz="2400" b="1"/>
              <a:t>переданного архангелу Богом), </a:t>
            </a:r>
            <a:r>
              <a:rPr lang="ru-RU" sz="2400" b="1">
                <a:solidFill>
                  <a:srgbClr val="0070C0"/>
                </a:solidFill>
              </a:rPr>
              <a:t>и четыре </a:t>
            </a:r>
          </a:p>
          <a:p>
            <a:pPr eaLnBrk="1" hangingPunct="1"/>
            <a:r>
              <a:rPr lang="ru-RU" sz="2400" b="1">
                <a:solidFill>
                  <a:srgbClr val="0070C0"/>
                </a:solidFill>
              </a:rPr>
              <a:t>Серафима, чередующиеся с фигурами Архангелов. </a:t>
            </a:r>
          </a:p>
        </p:txBody>
      </p:sp>
    </p:spTree>
    <p:extLst>
      <p:ext uri="{BB962C8B-B14F-4D97-AF65-F5344CB8AC3E}">
        <p14:creationId xmlns:p14="http://schemas.microsoft.com/office/powerpoint/2010/main" val="30917599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125" y="857250"/>
            <a:ext cx="6889750" cy="5159375"/>
          </a:xfrm>
        </p:spPr>
      </p:pic>
    </p:spTree>
    <p:extLst>
      <p:ext uri="{BB962C8B-B14F-4D97-AF65-F5344CB8AC3E}">
        <p14:creationId xmlns:p14="http://schemas.microsoft.com/office/powerpoint/2010/main" val="30568197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ъект 2"/>
          <p:cNvSpPr>
            <a:spLocks noGrp="1"/>
          </p:cNvSpPr>
          <p:nvPr>
            <p:ph idx="1"/>
          </p:nvPr>
        </p:nvSpPr>
        <p:spPr>
          <a:xfrm>
            <a:off x="520700" y="1249363"/>
            <a:ext cx="8169275" cy="447040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300" b="1" smtClean="0"/>
              <a:t>Воплощает </a:t>
            </a:r>
            <a:r>
              <a:rPr lang="ru-RU" sz="3300" b="1" smtClean="0">
                <a:solidFill>
                  <a:srgbClr val="FF0000"/>
                </a:solidFill>
              </a:rPr>
              <a:t>идею триединого божества (Отца, Сына и Святого духа), </a:t>
            </a:r>
            <a:r>
              <a:rPr lang="ru-RU" sz="3300" b="1" smtClean="0"/>
              <a:t>воспринималась как некий символ времени, символ духовного единства, мира, согласия, взаимной любви и смирения, готовность принести себя в жертву ради общего блага.</a:t>
            </a:r>
          </a:p>
        </p:txBody>
      </p:sp>
    </p:spTree>
    <p:extLst>
      <p:ext uri="{BB962C8B-B14F-4D97-AF65-F5344CB8AC3E}">
        <p14:creationId xmlns:p14="http://schemas.microsoft.com/office/powerpoint/2010/main" val="3395336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4216400" cy="5210175"/>
          </a:xfrm>
        </p:spPr>
      </p:pic>
      <p:sp>
        <p:nvSpPr>
          <p:cNvPr id="62467" name="Прямоугольник 4"/>
          <p:cNvSpPr>
            <a:spLocks noChangeArrowheads="1"/>
          </p:cNvSpPr>
          <p:nvPr/>
        </p:nvSpPr>
        <p:spPr bwMode="auto">
          <a:xfrm>
            <a:off x="4405313" y="936625"/>
            <a:ext cx="4738687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100" b="1">
                <a:solidFill>
                  <a:srgbClr val="FF0000"/>
                </a:solidFill>
              </a:rPr>
              <a:t>Композиция «Троицы» подчинена идее круга,</a:t>
            </a:r>
            <a:r>
              <a:rPr lang="ru-RU" sz="2100" b="1"/>
              <a:t> которая, имеет </a:t>
            </a:r>
            <a:r>
              <a:rPr lang="ru-RU" sz="2100" b="1">
                <a:solidFill>
                  <a:srgbClr val="002060"/>
                </a:solidFill>
              </a:rPr>
              <a:t>символическое значение вечности</a:t>
            </a:r>
            <a:r>
              <a:rPr lang="ru-RU" sz="2100" b="1"/>
              <a:t>, </a:t>
            </a:r>
            <a:r>
              <a:rPr lang="ru-RU" sz="2100" b="1">
                <a:solidFill>
                  <a:srgbClr val="002060"/>
                </a:solidFill>
              </a:rPr>
              <a:t>любви, солнца и единства, объединяющего множественность</a:t>
            </a:r>
            <a:r>
              <a:rPr lang="ru-RU" sz="2100" b="1"/>
              <a:t>. Своеобразие ее построения </a:t>
            </a:r>
            <a:r>
              <a:rPr lang="ru-RU" sz="2100" b="1">
                <a:solidFill>
                  <a:srgbClr val="FF0000"/>
                </a:solidFill>
              </a:rPr>
              <a:t>у Рублева </a:t>
            </a:r>
            <a:r>
              <a:rPr lang="ru-RU" sz="2100" b="1"/>
              <a:t>заключается в том, что </a:t>
            </a:r>
            <a:r>
              <a:rPr lang="ru-RU" sz="2100" b="1">
                <a:solidFill>
                  <a:srgbClr val="FF0000"/>
                </a:solidFill>
              </a:rPr>
              <a:t>изображение не вписывается в круг</a:t>
            </a:r>
            <a:r>
              <a:rPr lang="ru-RU" sz="2100" b="1"/>
              <a:t>, как это часто делалось в итальянском искусстве, а </a:t>
            </a:r>
            <a:r>
              <a:rPr lang="ru-RU" sz="2100" b="1">
                <a:solidFill>
                  <a:srgbClr val="FF0000"/>
                </a:solidFill>
              </a:rPr>
              <a:t>фигуры ангелов Рублев располагает так, что они сами образуют круг. </a:t>
            </a:r>
            <a:r>
              <a:rPr lang="ru-RU" sz="2100" b="1"/>
              <a:t>Грани палат, горы и подножий ангелов образуют восьмигранник, в который вписаны ангелы и который вторит теме круга. </a:t>
            </a:r>
          </a:p>
        </p:txBody>
      </p:sp>
    </p:spTree>
    <p:extLst>
      <p:ext uri="{BB962C8B-B14F-4D97-AF65-F5344CB8AC3E}">
        <p14:creationId xmlns:p14="http://schemas.microsoft.com/office/powerpoint/2010/main" val="31168709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4310063" cy="5146675"/>
          </a:xfrm>
        </p:spPr>
      </p:pic>
      <p:sp>
        <p:nvSpPr>
          <p:cNvPr id="63491" name="Прямоугольник 4"/>
          <p:cNvSpPr>
            <a:spLocks noChangeArrowheads="1"/>
          </p:cNvSpPr>
          <p:nvPr/>
        </p:nvSpPr>
        <p:spPr bwMode="auto">
          <a:xfrm>
            <a:off x="4197350" y="1441450"/>
            <a:ext cx="4572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b="1"/>
              <a:t>Сам по себе </a:t>
            </a:r>
            <a:r>
              <a:rPr lang="ru-RU" b="1">
                <a:solidFill>
                  <a:srgbClr val="FF0000"/>
                </a:solidFill>
              </a:rPr>
              <a:t>восьмигранник</a:t>
            </a:r>
            <a:r>
              <a:rPr lang="ru-RU" b="1"/>
              <a:t> тоже </a:t>
            </a:r>
            <a:r>
              <a:rPr lang="ru-RU" b="1">
                <a:solidFill>
                  <a:srgbClr val="FF0000"/>
                </a:solidFill>
              </a:rPr>
              <a:t>символизировал вечность</a:t>
            </a:r>
            <a:r>
              <a:rPr lang="ru-RU" b="1"/>
              <a:t>, так как число восемь у древних евреев почиталось священным.</a:t>
            </a:r>
          </a:p>
          <a:p>
            <a:pPr algn="ctr" eaLnBrk="1" hangingPunct="1"/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31885245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57250"/>
            <a:ext cx="9144000" cy="5143500"/>
          </a:xfrm>
        </p:spPr>
        <p:txBody>
          <a:bodyPr rtlCol="0">
            <a:normAutofit fontScale="85000" lnSpcReduction="20000"/>
          </a:bodyPr>
          <a:lstStyle/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Блеск золота </a:t>
            </a:r>
            <a:r>
              <a:rPr lang="ru-RU" b="1" dirty="0">
                <a:solidFill>
                  <a:prstClr val="black"/>
                </a:solidFill>
              </a:rPr>
              <a:t>- символ </a:t>
            </a:r>
            <a:r>
              <a:rPr lang="ru-RU" b="1" dirty="0">
                <a:solidFill>
                  <a:srgbClr val="00B050"/>
                </a:solidFill>
              </a:rPr>
              <a:t>божественной </a:t>
            </a:r>
            <a:r>
              <a:rPr lang="ru-RU" b="1" dirty="0" smtClean="0">
                <a:solidFill>
                  <a:srgbClr val="00B050"/>
                </a:solidFill>
              </a:rPr>
              <a:t>славы.</a:t>
            </a:r>
            <a:endParaRPr lang="ru-RU" b="1" dirty="0">
              <a:solidFill>
                <a:srgbClr val="00B050"/>
              </a:solidFill>
            </a:endParaRP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Белый цвет (он же - свет) </a:t>
            </a:r>
            <a:r>
              <a:rPr lang="ru-RU" b="1" dirty="0">
                <a:solidFill>
                  <a:prstClr val="black"/>
                </a:solidFill>
              </a:rPr>
              <a:t>- символ </a:t>
            </a:r>
            <a:r>
              <a:rPr lang="ru-RU" b="1" dirty="0">
                <a:solidFill>
                  <a:srgbClr val="00B050"/>
                </a:solidFill>
              </a:rPr>
              <a:t>Божественного света</a:t>
            </a:r>
            <a:r>
              <a:rPr lang="ru-RU" b="1" dirty="0">
                <a:solidFill>
                  <a:prstClr val="black"/>
                </a:solidFill>
              </a:rPr>
              <a:t>. Это цвет чистоты, святости и непорочности.</a:t>
            </a: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Черный цвет</a:t>
            </a:r>
            <a:r>
              <a:rPr lang="ru-RU" b="1" dirty="0">
                <a:solidFill>
                  <a:prstClr val="black"/>
                </a:solidFill>
              </a:rPr>
              <a:t>, так же как и белый, употребляется в иконописи редко. Он </a:t>
            </a:r>
            <a:r>
              <a:rPr lang="ru-RU" b="1" dirty="0">
                <a:solidFill>
                  <a:srgbClr val="00B050"/>
                </a:solidFill>
              </a:rPr>
              <a:t>символизирует ад, максимальную удаленность от Бога, зло и смерть.</a:t>
            </a: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Зеленый цвет </a:t>
            </a:r>
            <a:r>
              <a:rPr lang="ru-RU" b="1" dirty="0">
                <a:solidFill>
                  <a:prstClr val="black"/>
                </a:solidFill>
              </a:rPr>
              <a:t>- природный, живой, цвет травы и листьев, цветения, юности. Зеленым цветом </a:t>
            </a:r>
            <a:r>
              <a:rPr lang="ru-RU" b="1" dirty="0">
                <a:solidFill>
                  <a:srgbClr val="00B050"/>
                </a:solidFill>
              </a:rPr>
              <a:t>пишут землю</a:t>
            </a:r>
            <a:r>
              <a:rPr lang="ru-RU" b="1" dirty="0">
                <a:solidFill>
                  <a:prstClr val="black"/>
                </a:solidFill>
              </a:rPr>
              <a:t>, он присутствует там, </a:t>
            </a:r>
            <a:r>
              <a:rPr lang="ru-RU" b="1" dirty="0">
                <a:solidFill>
                  <a:srgbClr val="00B050"/>
                </a:solidFill>
              </a:rPr>
              <a:t>где начинается жизнь </a:t>
            </a:r>
            <a:r>
              <a:rPr lang="ru-RU" b="1" dirty="0">
                <a:solidFill>
                  <a:prstClr val="black"/>
                </a:solidFill>
              </a:rPr>
              <a:t>- </a:t>
            </a:r>
            <a:r>
              <a:rPr lang="ru-RU" b="1" dirty="0">
                <a:solidFill>
                  <a:srgbClr val="00B050"/>
                </a:solidFill>
              </a:rPr>
              <a:t>в сценах Рождества</a:t>
            </a:r>
            <a:r>
              <a:rPr lang="ru-RU" b="1" dirty="0">
                <a:solidFill>
                  <a:prstClr val="black"/>
                </a:solidFill>
              </a:rPr>
              <a:t>. Также зеленый - </a:t>
            </a:r>
            <a:r>
              <a:rPr lang="ru-RU" b="1" dirty="0">
                <a:solidFill>
                  <a:srgbClr val="00B050"/>
                </a:solidFill>
              </a:rPr>
              <a:t>цвет преподобных</a:t>
            </a:r>
            <a:r>
              <a:rPr lang="ru-RU" b="1" dirty="0">
                <a:solidFill>
                  <a:prstClr val="black"/>
                </a:solidFill>
              </a:rPr>
              <a:t>. Зеленый символизирует </a:t>
            </a:r>
            <a:r>
              <a:rPr lang="ru-RU" b="1" dirty="0">
                <a:solidFill>
                  <a:srgbClr val="00B050"/>
                </a:solidFill>
              </a:rPr>
              <a:t>вечную жизнь</a:t>
            </a:r>
            <a:r>
              <a:rPr lang="ru-RU" b="1" dirty="0">
                <a:solidFill>
                  <a:prstClr val="black"/>
                </a:solidFill>
              </a:rPr>
              <a:t>, вечное цветение, это так же </a:t>
            </a:r>
            <a:r>
              <a:rPr lang="ru-RU" b="1" dirty="0">
                <a:solidFill>
                  <a:srgbClr val="00B050"/>
                </a:solidFill>
              </a:rPr>
              <a:t>цвет Святого Духа, цвет надежды.</a:t>
            </a: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Красный и синий</a:t>
            </a:r>
            <a:r>
              <a:rPr lang="ru-RU" b="1" dirty="0">
                <a:solidFill>
                  <a:prstClr val="black"/>
                </a:solidFill>
              </a:rPr>
              <a:t> цвет составляют антиномическое единство. Как правило, они выступают вместе. Красный и синий символизируют </a:t>
            </a:r>
            <a:r>
              <a:rPr lang="ru-RU" b="1" dirty="0">
                <a:solidFill>
                  <a:srgbClr val="00B050"/>
                </a:solidFill>
              </a:rPr>
              <a:t>милость и истину, красоту и добро, земное и небесное</a:t>
            </a:r>
            <a:r>
              <a:rPr lang="ru-RU" b="1" dirty="0">
                <a:solidFill>
                  <a:prstClr val="black"/>
                </a:solidFill>
              </a:rPr>
              <a:t>, то есть те начала, которые в падшем мире разделены и противоборствуют, а в Боге соединяются и взаимодействуют. </a:t>
            </a:r>
            <a:r>
              <a:rPr lang="ru-RU" b="1" dirty="0">
                <a:solidFill>
                  <a:srgbClr val="FF0000"/>
                </a:solidFill>
              </a:rPr>
              <a:t>Красным и синим пишутся одежды Спасителя.</a:t>
            </a:r>
            <a:r>
              <a:rPr lang="ru-RU" b="1" dirty="0">
                <a:solidFill>
                  <a:prstClr val="black"/>
                </a:solidFill>
              </a:rPr>
              <a:t> Обычно это хитон красного (вишневого) цвета и синий </a:t>
            </a:r>
            <a:r>
              <a:rPr lang="ru-RU" b="1" dirty="0" err="1">
                <a:solidFill>
                  <a:prstClr val="black"/>
                </a:solidFill>
              </a:rPr>
              <a:t>гиматий</a:t>
            </a:r>
            <a:r>
              <a:rPr lang="ru-RU" b="1" dirty="0">
                <a:solidFill>
                  <a:prstClr val="black"/>
                </a:solidFill>
              </a:rPr>
              <a:t>. </a:t>
            </a:r>
            <a:endParaRPr lang="ru-RU" b="1" dirty="0" smtClean="0">
              <a:solidFill>
                <a:prstClr val="black"/>
              </a:solidFill>
            </a:endParaRP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Коричневый </a:t>
            </a:r>
            <a:r>
              <a:rPr lang="ru-RU" b="1" dirty="0">
                <a:solidFill>
                  <a:prstClr val="black"/>
                </a:solidFill>
              </a:rPr>
              <a:t>– </a:t>
            </a:r>
            <a:r>
              <a:rPr lang="ru-RU" b="1" dirty="0">
                <a:solidFill>
                  <a:srgbClr val="00B050"/>
                </a:solidFill>
              </a:rPr>
              <a:t>цвет голой земли</a:t>
            </a:r>
            <a:r>
              <a:rPr lang="ru-RU" b="1" dirty="0">
                <a:solidFill>
                  <a:prstClr val="black"/>
                </a:solidFill>
              </a:rPr>
              <a:t>, </a:t>
            </a:r>
            <a:r>
              <a:rPr lang="ru-RU" b="1" dirty="0">
                <a:solidFill>
                  <a:srgbClr val="00B050"/>
                </a:solidFill>
              </a:rPr>
              <a:t>праха, всего временного и тленного</a:t>
            </a:r>
            <a:r>
              <a:rPr lang="ru-RU" b="1" dirty="0">
                <a:solidFill>
                  <a:prstClr val="black"/>
                </a:solidFill>
              </a:rPr>
              <a:t>. Смешиваясь с царским пурпуром в одеждах Богоматери, этот цвет напоминал о </a:t>
            </a:r>
            <a:r>
              <a:rPr lang="ru-RU" b="1" dirty="0">
                <a:solidFill>
                  <a:srgbClr val="00B050"/>
                </a:solidFill>
              </a:rPr>
              <a:t>человеческой природе, подвластной смерти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</a:p>
          <a:p>
            <a:pPr marL="0" indent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ru-RU" b="1" dirty="0">
              <a:solidFill>
                <a:prstClr val="black"/>
              </a:solidFill>
            </a:endParaRPr>
          </a:p>
          <a:p>
            <a:pPr marL="0" indent="0" fontAlgn="auto">
              <a:buFont typeface="Arial"/>
              <a:buNone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692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ъект 2"/>
          <p:cNvSpPr>
            <a:spLocks noGrp="1"/>
          </p:cNvSpPr>
          <p:nvPr>
            <p:ph idx="1"/>
          </p:nvPr>
        </p:nvSpPr>
        <p:spPr>
          <a:xfrm>
            <a:off x="387350" y="857250"/>
            <a:ext cx="8281988" cy="431641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b="1" smtClean="0"/>
              <a:t>В иконе живут рядом </a:t>
            </a:r>
            <a:r>
              <a:rPr lang="ru-RU" b="1" smtClean="0">
                <a:solidFill>
                  <a:srgbClr val="FF0000"/>
                </a:solidFill>
              </a:rPr>
              <a:t>два мира </a:t>
            </a:r>
            <a:r>
              <a:rPr lang="ru-RU" b="1" smtClean="0"/>
              <a:t>- </a:t>
            </a:r>
            <a:r>
              <a:rPr lang="ru-RU" b="1" smtClean="0">
                <a:solidFill>
                  <a:srgbClr val="FF0000"/>
                </a:solidFill>
              </a:rPr>
              <a:t>горний и дольний</a:t>
            </a:r>
            <a:r>
              <a:rPr lang="ru-RU" b="1" smtClean="0"/>
              <a:t>. 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/>
              <a:t>Слово </a:t>
            </a:r>
            <a:r>
              <a:rPr lang="ru-RU" b="1" smtClean="0">
                <a:solidFill>
                  <a:srgbClr val="FF0000"/>
                </a:solidFill>
              </a:rPr>
              <a:t>«горний» </a:t>
            </a:r>
            <a:r>
              <a:rPr lang="ru-RU" b="1" smtClean="0"/>
              <a:t>означает </a:t>
            </a:r>
            <a:r>
              <a:rPr lang="ru-RU" b="1" smtClean="0">
                <a:solidFill>
                  <a:srgbClr val="00B050"/>
                </a:solidFill>
              </a:rPr>
              <a:t>«небесный, высший»</a:t>
            </a:r>
            <a:r>
              <a:rPr lang="ru-RU" b="1" smtClean="0"/>
              <a:t>. 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</a:rPr>
              <a:t>«Дольний» </a:t>
            </a:r>
            <a:r>
              <a:rPr lang="ru-RU" b="1" smtClean="0"/>
              <a:t>(от слова «дол», «долина») - то, </a:t>
            </a:r>
            <a:r>
              <a:rPr lang="ru-RU" b="1" smtClean="0">
                <a:solidFill>
                  <a:srgbClr val="00B050"/>
                </a:solidFill>
              </a:rPr>
              <a:t>что</a:t>
            </a:r>
            <a:r>
              <a:rPr lang="ru-RU" b="1" smtClean="0"/>
              <a:t> расположено </a:t>
            </a:r>
            <a:r>
              <a:rPr lang="ru-RU" b="1" smtClean="0">
                <a:solidFill>
                  <a:srgbClr val="00B050"/>
                </a:solidFill>
              </a:rPr>
              <a:t>внизу.</a:t>
            </a:r>
            <a:r>
              <a:rPr lang="ru-RU" b="1" smtClean="0"/>
              <a:t> Именно так строится изображение на иконе. </a:t>
            </a:r>
            <a:r>
              <a:rPr lang="ru-RU" b="1" smtClean="0">
                <a:solidFill>
                  <a:srgbClr val="00B050"/>
                </a:solidFill>
              </a:rPr>
              <a:t>Фигуры святых тянутся ввысь</a:t>
            </a:r>
            <a:r>
              <a:rPr lang="ru-RU" b="1" smtClean="0"/>
              <a:t>, их </a:t>
            </a:r>
            <a:r>
              <a:rPr lang="ru-RU" b="1" smtClean="0">
                <a:solidFill>
                  <a:srgbClr val="00B050"/>
                </a:solidFill>
              </a:rPr>
              <a:t>ноги едва касаются </a:t>
            </a:r>
            <a:r>
              <a:rPr lang="ru-RU" b="1" smtClean="0"/>
              <a:t>земли. В иконописи она называется </a:t>
            </a:r>
            <a:r>
              <a:rPr lang="ru-RU" b="1" smtClean="0">
                <a:solidFill>
                  <a:srgbClr val="00B050"/>
                </a:solidFill>
              </a:rPr>
              <a:t>«позем» </a:t>
            </a:r>
            <a:r>
              <a:rPr lang="ru-RU" b="1" smtClean="0"/>
              <a:t>и пишется обычно зеленым или коричневым цветом.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/>
              <a:t>Ещё один немаловажный аспект, относящийся к цвету в иконе – это </a:t>
            </a:r>
            <a:r>
              <a:rPr lang="ru-RU" b="1" smtClean="0">
                <a:solidFill>
                  <a:srgbClr val="FF0000"/>
                </a:solidFill>
              </a:rPr>
              <a:t>сгущенный и разреженный цвет</a:t>
            </a:r>
            <a:r>
              <a:rPr lang="ru-RU" b="1" smtClean="0"/>
              <a:t>. Разреженный цвет указывает на </a:t>
            </a:r>
            <a:r>
              <a:rPr lang="ru-RU" b="1" smtClean="0">
                <a:solidFill>
                  <a:srgbClr val="00B050"/>
                </a:solidFill>
              </a:rPr>
              <a:t>невесомость</a:t>
            </a:r>
            <a:r>
              <a:rPr lang="ru-RU" b="1" smtClean="0"/>
              <a:t>, </a:t>
            </a:r>
            <a:r>
              <a:rPr lang="ru-RU" b="1" smtClean="0">
                <a:solidFill>
                  <a:srgbClr val="00B050"/>
                </a:solidFill>
              </a:rPr>
              <a:t>воздушность, а иногда на духовность</a:t>
            </a:r>
            <a:r>
              <a:rPr lang="ru-RU" b="1" smtClean="0"/>
              <a:t>. Сгущенный цвет на </a:t>
            </a:r>
            <a:r>
              <a:rPr lang="ru-RU" b="1" smtClean="0">
                <a:solidFill>
                  <a:srgbClr val="00B050"/>
                </a:solidFill>
              </a:rPr>
              <a:t>прочность, крепость, иногда на энергетический центр</a:t>
            </a:r>
            <a:r>
              <a:rPr lang="ru-RU" b="1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9263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ъект 2"/>
          <p:cNvSpPr>
            <a:spLocks noGrp="1"/>
          </p:cNvSpPr>
          <p:nvPr>
            <p:ph idx="1"/>
          </p:nvPr>
        </p:nvSpPr>
        <p:spPr>
          <a:xfrm>
            <a:off x="336550" y="1239838"/>
            <a:ext cx="4259263" cy="31083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700" b="1" smtClean="0">
                <a:solidFill>
                  <a:srgbClr val="FF0000"/>
                </a:solidFill>
              </a:rPr>
              <a:t>Центральный (символизирующий Христа) ангел </a:t>
            </a:r>
            <a:r>
              <a:rPr lang="ru-RU" sz="2700" b="1" smtClean="0"/>
              <a:t>занял место жертвы и выделен выразительным контрастом пятен темно-вишневого и голубого цветов, оркестрованным изысканным сочетанием золотистых охр с нежным “голубцом” и зеленью. </a:t>
            </a:r>
          </a:p>
        </p:txBody>
      </p:sp>
      <p:pic>
        <p:nvPicPr>
          <p:cNvPr id="6656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857250"/>
            <a:ext cx="3851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6134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7250"/>
            <a:ext cx="4360863" cy="5162550"/>
          </a:xfrm>
        </p:spPr>
      </p:pic>
      <p:sp>
        <p:nvSpPr>
          <p:cNvPr id="67587" name="Прямоугольник 4"/>
          <p:cNvSpPr>
            <a:spLocks noChangeArrowheads="1"/>
          </p:cNvSpPr>
          <p:nvPr/>
        </p:nvSpPr>
        <p:spPr bwMode="auto">
          <a:xfrm>
            <a:off x="4360863" y="1187450"/>
            <a:ext cx="4783137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2400" b="1"/>
              <a:t>Двое из сидящих за столом главою и движением стана обращены к ангелу, написанному </a:t>
            </a:r>
            <a:r>
              <a:rPr lang="ru-RU" sz="2400" b="1">
                <a:solidFill>
                  <a:srgbClr val="FF0000"/>
                </a:solidFill>
              </a:rPr>
              <a:t>слева, в облике которого читается отеческая  начальственность.</a:t>
            </a:r>
          </a:p>
          <a:p>
            <a:pPr algn="ctr" eaLnBrk="1" hangingPunct="1"/>
            <a:r>
              <a:rPr lang="ru-RU" sz="2400" b="1" i="1">
                <a:solidFill>
                  <a:srgbClr val="002060"/>
                </a:solidFill>
              </a:rPr>
              <a:t>Голова его не наклонена, стан не склонен, а взгляд обращен к другим ангелам.</a:t>
            </a:r>
          </a:p>
          <a:p>
            <a:pPr algn="ctr" eaLnBrk="1" hangingPunct="1"/>
            <a:r>
              <a:rPr lang="ru-RU" sz="2400" b="1" i="1">
                <a:solidFill>
                  <a:srgbClr val="002060"/>
                </a:solidFill>
              </a:rPr>
              <a:t> Светло-лиловый цвет одежд</a:t>
            </a:r>
            <a:r>
              <a:rPr lang="ru-RU" sz="2400" b="1" i="1">
                <a:solidFill>
                  <a:srgbClr val="FF0000"/>
                </a:solidFill>
              </a:rPr>
              <a:t> </a:t>
            </a:r>
            <a:r>
              <a:rPr lang="ru-RU" sz="2400" b="1"/>
              <a:t>свидетельствует о царственном достоинстве. Все это — указания на </a:t>
            </a:r>
            <a:r>
              <a:rPr lang="ru-RU" sz="2400" b="1">
                <a:solidFill>
                  <a:srgbClr val="FF0000"/>
                </a:solidFill>
              </a:rPr>
              <a:t>первое лицо Святой Троицы</a:t>
            </a:r>
            <a:r>
              <a:rPr lang="ru-RU" sz="2400" b="1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30904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857250"/>
            <a:ext cx="42814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Объект 2"/>
          <p:cNvSpPr>
            <a:spLocks noGrp="1"/>
          </p:cNvSpPr>
          <p:nvPr>
            <p:ph idx="1"/>
          </p:nvPr>
        </p:nvSpPr>
        <p:spPr>
          <a:xfrm>
            <a:off x="0" y="857250"/>
            <a:ext cx="5495925" cy="50673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</a:rPr>
              <a:t>Стол </a:t>
            </a:r>
            <a:r>
              <a:rPr lang="ru-RU" b="1" smtClean="0"/>
              <a:t>– </a:t>
            </a:r>
            <a:r>
              <a:rPr lang="ru-RU" b="1" smtClean="0">
                <a:solidFill>
                  <a:srgbClr val="FF0000"/>
                </a:solidFill>
              </a:rPr>
              <a:t>символ трапезы </a:t>
            </a:r>
            <a:r>
              <a:rPr lang="ru-RU" b="1" smtClean="0"/>
              <a:t>вообще, а также и </a:t>
            </a:r>
            <a:r>
              <a:rPr lang="ru-RU" b="1" smtClean="0">
                <a:solidFill>
                  <a:srgbClr val="FF0000"/>
                </a:solidFill>
              </a:rPr>
              <a:t>пищи духовной</a:t>
            </a:r>
            <a:r>
              <a:rPr lang="ru-RU" b="1" smtClean="0"/>
              <a:t>, но это и </a:t>
            </a:r>
            <a:r>
              <a:rPr lang="ru-RU" b="1" smtClean="0">
                <a:solidFill>
                  <a:srgbClr val="FF0000"/>
                </a:solidFill>
              </a:rPr>
              <a:t>прообраз жертвенного алтаря,</a:t>
            </a:r>
            <a:r>
              <a:rPr lang="ru-RU" b="1" smtClean="0"/>
              <a:t> и намек на жертвоприношение Авраама, а через него – на жертвоприношение Бога Отца.</a:t>
            </a:r>
          </a:p>
          <a:p>
            <a:pPr marL="0" indent="0">
              <a:buFont typeface="Arial" charset="0"/>
              <a:buNone/>
            </a:pPr>
            <a:r>
              <a:rPr lang="ru-RU" b="1" smtClean="0"/>
              <a:t> </a:t>
            </a:r>
            <a:r>
              <a:rPr lang="ru-RU" b="1" smtClean="0">
                <a:solidFill>
                  <a:srgbClr val="FF0000"/>
                </a:solidFill>
              </a:rPr>
              <a:t>Чаша</a:t>
            </a:r>
            <a:r>
              <a:rPr lang="ru-RU" b="1" smtClean="0"/>
              <a:t> – атрибут угощения, но это и </a:t>
            </a:r>
            <a:r>
              <a:rPr lang="ru-RU" b="1" smtClean="0">
                <a:solidFill>
                  <a:srgbClr val="FF0000"/>
                </a:solidFill>
              </a:rPr>
              <a:t>чаша жизни</a:t>
            </a:r>
            <a:r>
              <a:rPr lang="ru-RU" b="1" smtClean="0"/>
              <a:t>, и </a:t>
            </a:r>
            <a:r>
              <a:rPr lang="ru-RU" b="1" smtClean="0">
                <a:solidFill>
                  <a:srgbClr val="FF0000"/>
                </a:solidFill>
              </a:rPr>
              <a:t>смертная чаша</a:t>
            </a:r>
            <a:r>
              <a:rPr lang="ru-RU" b="1" smtClean="0"/>
              <a:t>, и чаша </a:t>
            </a:r>
            <a:r>
              <a:rPr lang="ru-RU" b="1" smtClean="0">
                <a:solidFill>
                  <a:srgbClr val="FF0000"/>
                </a:solidFill>
              </a:rPr>
              <a:t>мудрости</a:t>
            </a:r>
            <a:r>
              <a:rPr lang="ru-RU" b="1" smtClean="0"/>
              <a:t>, и чаша бытия и важная часть выражений “</a:t>
            </a:r>
            <a:r>
              <a:rPr lang="ru-RU" b="1" smtClean="0">
                <a:solidFill>
                  <a:srgbClr val="FF0000"/>
                </a:solidFill>
              </a:rPr>
              <a:t>вкусить из чаши</a:t>
            </a:r>
            <a:r>
              <a:rPr lang="ru-RU" b="1" smtClean="0"/>
              <a:t>” и </a:t>
            </a:r>
            <a:r>
              <a:rPr lang="ru-RU" b="1" smtClean="0">
                <a:solidFill>
                  <a:srgbClr val="FF0000"/>
                </a:solidFill>
              </a:rPr>
              <a:t>“испить чашу”, </a:t>
            </a:r>
            <a:r>
              <a:rPr lang="ru-RU" b="1" smtClean="0"/>
              <a:t>а еще </a:t>
            </a:r>
            <a:r>
              <a:rPr lang="ru-RU" b="1" smtClean="0">
                <a:solidFill>
                  <a:srgbClr val="FF0000"/>
                </a:solidFill>
              </a:rPr>
              <a:t>символ любви</a:t>
            </a:r>
            <a:r>
              <a:rPr lang="ru-RU" b="1" smtClean="0"/>
              <a:t>, готовой </a:t>
            </a:r>
            <a:r>
              <a:rPr lang="ru-RU" b="1" smtClean="0">
                <a:solidFill>
                  <a:srgbClr val="FF0000"/>
                </a:solidFill>
              </a:rPr>
              <a:t>к самопожертвованию</a:t>
            </a:r>
            <a:r>
              <a:rPr lang="ru-RU" b="1" smtClean="0"/>
              <a:t>. Последнее значение особенно важно. </a:t>
            </a:r>
          </a:p>
        </p:txBody>
      </p:sp>
    </p:spTree>
    <p:extLst>
      <p:ext uri="{BB962C8B-B14F-4D97-AF65-F5344CB8AC3E}">
        <p14:creationId xmlns:p14="http://schemas.microsoft.com/office/powerpoint/2010/main" val="21121362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429895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Прямоугольник 4"/>
          <p:cNvSpPr>
            <a:spLocks noChangeArrowheads="1"/>
          </p:cNvSpPr>
          <p:nvPr/>
        </p:nvSpPr>
        <p:spPr bwMode="auto">
          <a:xfrm>
            <a:off x="4076700" y="1003300"/>
            <a:ext cx="50673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Чаша на белом фоне стола </a:t>
            </a:r>
            <a:r>
              <a:rPr lang="ru-RU" sz="2400" b="1"/>
              <a:t>– центр иконы, выделенный множеством тонких приемов и буквально притягивающий внимание. </a:t>
            </a:r>
          </a:p>
          <a:p>
            <a:pPr eaLnBrk="1" hangingPunct="1"/>
            <a:r>
              <a:rPr lang="ru-RU" sz="2400" b="1"/>
              <a:t>Это жертвенная чаша, в ней лежит голова овна – теленка. </a:t>
            </a:r>
          </a:p>
          <a:p>
            <a:pPr eaLnBrk="1" hangingPunct="1"/>
            <a:r>
              <a:rPr lang="ru-RU" sz="2400" b="1"/>
              <a:t>Но овен – прототип агнца, души Иисуса Христа, и чаша становится, таким образом, символом Евхаристии, Причащения тела и крови Господней, совершившегося на Тайной вечере Иисуса Христа с учениками.</a:t>
            </a:r>
          </a:p>
        </p:txBody>
      </p:sp>
    </p:spTree>
    <p:extLst>
      <p:ext uri="{BB962C8B-B14F-4D97-AF65-F5344CB8AC3E}">
        <p14:creationId xmlns:p14="http://schemas.microsoft.com/office/powerpoint/2010/main" val="359288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4745038" y="412750"/>
            <a:ext cx="3781425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000" b="1"/>
              <a:t>Их приподнятые и разведенные в </a:t>
            </a:r>
          </a:p>
          <a:p>
            <a:pPr eaLnBrk="1" hangingPunct="1"/>
            <a:r>
              <a:rPr lang="ru-RU" sz="2000" b="1"/>
              <a:t>стороны крылья соприкасаются своими </a:t>
            </a:r>
          </a:p>
          <a:p>
            <a:pPr eaLnBrk="1" hangingPunct="1"/>
            <a:r>
              <a:rPr lang="ru-RU" sz="2000" b="1"/>
              <a:t>концами, создавая впечатление </a:t>
            </a:r>
          </a:p>
          <a:p>
            <a:pPr eaLnBrk="1" hangingPunct="1"/>
            <a:r>
              <a:rPr lang="ru-RU" sz="2000" b="1"/>
              <a:t>торжественного хоровода Небесных сил.</a:t>
            </a:r>
          </a:p>
          <a:p>
            <a:pPr eaLnBrk="1" hangingPunct="1"/>
            <a:r>
              <a:rPr lang="ru-RU" sz="2000" b="1">
                <a:solidFill>
                  <a:srgbClr val="0070C0"/>
                </a:solidFill>
              </a:rPr>
              <a:t>Феофан пишет Серафимов</a:t>
            </a:r>
          </a:p>
          <a:p>
            <a:pPr eaLnBrk="1" hangingPunct="1"/>
            <a:r>
              <a:rPr lang="ru-RU" sz="2000" b="1">
                <a:solidFill>
                  <a:srgbClr val="0070C0"/>
                </a:solidFill>
              </a:rPr>
              <a:t>по византийской схеме: два их крыла скрещены верху, два внизу, а другие два разведены в стороны. Объем крыльев он лепит с помощью широких притинок ( затенений по краю изображения) и редких вспышек пробелов</a:t>
            </a:r>
            <a:r>
              <a:rPr lang="ru-RU" sz="2000" b="1"/>
              <a:t>, что позволяет не нарушить цельность восприятия их образов. Лики со всех сторон слегка прикрыты крыльями.</a:t>
            </a:r>
          </a:p>
          <a:p>
            <a:pPr eaLnBrk="1" hangingPunct="1"/>
            <a:endParaRPr lang="ru-RU" sz="2000" b="1"/>
          </a:p>
        </p:txBody>
      </p:sp>
      <p:pic>
        <p:nvPicPr>
          <p:cNvPr id="2355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412750"/>
            <a:ext cx="437515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1466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ъект 2"/>
          <p:cNvSpPr>
            <a:spLocks noGrp="1"/>
          </p:cNvSpPr>
          <p:nvPr>
            <p:ph idx="1"/>
          </p:nvPr>
        </p:nvSpPr>
        <p:spPr>
          <a:xfrm>
            <a:off x="336550" y="1219200"/>
            <a:ext cx="4030663" cy="43973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3000" b="1" smtClean="0"/>
              <a:t>Наконец, ангел с правой стороны изображен в верхней одежде дымчато- зелёного цвета.</a:t>
            </a:r>
          </a:p>
          <a:p>
            <a:pPr marL="0" indent="0" algn="ctr">
              <a:buFont typeface="Arial" charset="0"/>
              <a:buNone/>
            </a:pPr>
            <a:r>
              <a:rPr lang="ru-RU" sz="3000" b="1" smtClean="0"/>
              <a:t>Это ипостась </a:t>
            </a:r>
            <a:r>
              <a:rPr lang="ru-RU" sz="3000" b="1" smtClean="0">
                <a:solidFill>
                  <a:srgbClr val="FF0000"/>
                </a:solidFill>
              </a:rPr>
              <a:t>Святого Духа</a:t>
            </a:r>
            <a:r>
              <a:rPr lang="ru-RU" sz="3000" b="1" smtClean="0"/>
              <a:t>, за которым возвышается гора.</a:t>
            </a:r>
          </a:p>
        </p:txBody>
      </p:sp>
      <p:pic>
        <p:nvPicPr>
          <p:cNvPr id="7065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857250"/>
            <a:ext cx="4117975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4821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663" y="1198563"/>
            <a:ext cx="8383587" cy="4479925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На иконе есть ещё несколько символов: дерево и дом. 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Дерево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— 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мамврийский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дуб — превратилось у Рублёва в </a:t>
            </a:r>
            <a:r>
              <a:rPr lang="ru-RU" b="1" dirty="0">
                <a:solidFill>
                  <a:srgbClr val="FF0000"/>
                </a:solidFill>
              </a:rPr>
              <a:t>древо жизни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стало указанием на </a:t>
            </a:r>
            <a:r>
              <a:rPr lang="ru-RU" b="1" dirty="0" err="1">
                <a:solidFill>
                  <a:srgbClr val="FF0000"/>
                </a:solidFill>
              </a:rPr>
              <a:t>живоначальность</a:t>
            </a:r>
            <a:r>
              <a:rPr lang="ru-RU" b="1" dirty="0">
                <a:solidFill>
                  <a:srgbClr val="FF0000"/>
                </a:solidFill>
              </a:rPr>
              <a:t> Троицы. 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Дом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воплощает </a:t>
            </a:r>
            <a:r>
              <a:rPr lang="ru-RU" b="1" dirty="0">
                <a:solidFill>
                  <a:srgbClr val="FF0000"/>
                </a:solidFill>
              </a:rPr>
              <a:t>Божие Домостроительство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Дом изображен за спиной ангела с чертами Отца (Творец, Начальник Домостроительства), 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Древо — за спиной среднего ангела(Сын Божий),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Гора — за спиной третьего ангела (Святой Дух).</a:t>
            </a:r>
          </a:p>
          <a:p>
            <a:pPr marL="0" indent="0" algn="ctr" fontAlgn="auto">
              <a:buFont typeface="Arial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Гора –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символ </a:t>
            </a:r>
            <a:r>
              <a:rPr lang="ru-RU" b="1" dirty="0">
                <a:solidFill>
                  <a:srgbClr val="FF0000"/>
                </a:solidFill>
              </a:rPr>
              <a:t>возвышенного духа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 вообще всего возвышенного и возвышающего, “восхищения духа”; гора – недаром столь частое место многих значительных событий Библии. </a:t>
            </a:r>
          </a:p>
        </p:txBody>
      </p:sp>
    </p:spTree>
    <p:extLst>
      <p:ext uri="{BB962C8B-B14F-4D97-AF65-F5344CB8AC3E}">
        <p14:creationId xmlns:p14="http://schemas.microsoft.com/office/powerpoint/2010/main" val="19146724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8688"/>
            <a:ext cx="3694113" cy="4932362"/>
          </a:xfrm>
        </p:spPr>
      </p:pic>
      <p:sp>
        <p:nvSpPr>
          <p:cNvPr id="72707" name="Прямоугольник 4"/>
          <p:cNvSpPr>
            <a:spLocks noChangeArrowheads="1"/>
          </p:cNvSpPr>
          <p:nvPr/>
        </p:nvSpPr>
        <p:spPr bwMode="auto">
          <a:xfrm>
            <a:off x="3856038" y="5173663"/>
            <a:ext cx="4548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b="1"/>
              <a:t>«Благовещение» из троицкого иконостаса</a:t>
            </a:r>
          </a:p>
        </p:txBody>
      </p:sp>
      <p:sp>
        <p:nvSpPr>
          <p:cNvPr id="72708" name="Прямоугольник 5"/>
          <p:cNvSpPr>
            <a:spLocks noChangeArrowheads="1"/>
          </p:cNvSpPr>
          <p:nvPr/>
        </p:nvSpPr>
        <p:spPr bwMode="auto">
          <a:xfrm>
            <a:off x="3694113" y="1166813"/>
            <a:ext cx="50577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2100" b="1"/>
              <a:t>Он строит композицию более плоскостно, подчиняя действие линейному ритмическому началу, и трактует тему в более спокойном, созерцательном плане, чем художник иконы конца XIV в.</a:t>
            </a:r>
          </a:p>
        </p:txBody>
      </p:sp>
    </p:spTree>
    <p:extLst>
      <p:ext uri="{BB962C8B-B14F-4D97-AF65-F5344CB8AC3E}">
        <p14:creationId xmlns:p14="http://schemas.microsoft.com/office/powerpoint/2010/main" val="39930287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550" y="1127125"/>
            <a:ext cx="8507413" cy="4530725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buFont typeface="Arial"/>
              <a:buNone/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Слева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ступая как бы снизу вверх, архангел Гавриил, сделав широкий шаг, приближается к Богоматери. Его правая, далеко отставленная нога опирается в позём в левом нижнем углу иконы, а левая нога согнута в колене, как будто он готов преклониться перед Богоматерью. Его слишком длинная правая рука протянута к ней с благословляющим жестом. Кисть этой руки занимает как раз центр иконы, четко выделяется на светлом фоне архитектурных кулис (причем от старого рисунка кисти руки остался лишь след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санкиря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указательного пальца, вся же рука написана заново, вероятно в XVII в.). Такое расположение руки благословляющего архангела не случайно найдено художником, так как слева сверху из темно-зеленого сегмента небес, расположенного у линии ковчега иконы, нисходит острый, как стрела, луч с кружком, в котором заключено изображение св. духа в виде голубя, направленный на склоненную голову Марии и четко выделяющийся на алом фоне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велума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Если продолжить линии движения руки архангела и луча, то они пересекутся как раз у головы Богоматери, указывая, где должен находиться центр внимания зрителя, т. е. на выражение покорного послушания Богоматери изволению духа святого («яко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призре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смирение рабы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своея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». - Евангелие от Луки, гл. 1, ст. 48).</a:t>
            </a:r>
          </a:p>
          <a:p>
            <a:pPr marL="0" indent="0" fontAlgn="auto">
              <a:buFont typeface="Arial"/>
              <a:buNone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левой опущенной руке, окутанной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гиматием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архангел держит киноварный посох, от которого остались лишь фрагменты. Живопись этой руки хорошей сохранности, и на зеленовато-оливковом ее тоне видны яркие белые блики-оживки, особенно на большом пальце. </a:t>
            </a:r>
          </a:p>
          <a:p>
            <a:pPr marL="0" indent="0" fontAlgn="auto">
              <a:buFont typeface="Arial"/>
              <a:buNone/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 архангеле светло-коричневый прозрачный, жидко написанный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гиматий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 серовато-голубыми пробелами, особенно светлыми на ткани, облекающей его правую ногу. В пробелах художник соблюдает постепенность перехода от светло-коричневого к серовато-голубоватому тону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высветления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Основной тон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гиматия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плохо сохранился там, где нет пробелов. </a:t>
            </a:r>
          </a:p>
        </p:txBody>
      </p:sp>
    </p:spTree>
    <p:extLst>
      <p:ext uri="{BB962C8B-B14F-4D97-AF65-F5344CB8AC3E}">
        <p14:creationId xmlns:p14="http://schemas.microsoft.com/office/powerpoint/2010/main" val="4451796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3889375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Прямоугольник 4"/>
          <p:cNvSpPr>
            <a:spLocks noChangeArrowheads="1"/>
          </p:cNvSpPr>
          <p:nvPr/>
        </p:nvSpPr>
        <p:spPr bwMode="auto">
          <a:xfrm>
            <a:off x="971550" y="5530850"/>
            <a:ext cx="2297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b="1"/>
              <a:t>Крещение Господне</a:t>
            </a:r>
          </a:p>
        </p:txBody>
      </p:sp>
      <p:pic>
        <p:nvPicPr>
          <p:cNvPr id="74756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857250"/>
            <a:ext cx="3824287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Box 8"/>
          <p:cNvSpPr txBox="1">
            <a:spLocks noChangeArrowheads="1"/>
          </p:cNvSpPr>
          <p:nvPr/>
        </p:nvSpPr>
        <p:spPr bwMode="auto">
          <a:xfrm>
            <a:off x="5762625" y="5472113"/>
            <a:ext cx="3265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b="1"/>
              <a:t>Преображение Господне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76663" y="1089025"/>
            <a:ext cx="16891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Праздничный чин Благовещенский собор Московского Кремля</a:t>
            </a:r>
          </a:p>
        </p:txBody>
      </p:sp>
    </p:spTree>
    <p:extLst>
      <p:ext uri="{BB962C8B-B14F-4D97-AF65-F5344CB8AC3E}">
        <p14:creationId xmlns:p14="http://schemas.microsoft.com/office/powerpoint/2010/main" val="42704811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4257675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Прямоугольник 5"/>
          <p:cNvSpPr>
            <a:spLocks noChangeArrowheads="1"/>
          </p:cNvSpPr>
          <p:nvPr/>
        </p:nvSpPr>
        <p:spPr bwMode="auto">
          <a:xfrm>
            <a:off x="4257675" y="5407025"/>
            <a:ext cx="4811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b="1"/>
              <a:t>Спас в силах и  Спас Вседержитель  Москва, Государственная Третьяковская Галерея</a:t>
            </a:r>
          </a:p>
        </p:txBody>
      </p:sp>
      <p:pic>
        <p:nvPicPr>
          <p:cNvPr id="7578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857250"/>
            <a:ext cx="4319588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7596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3363" y="882650"/>
            <a:ext cx="3830637" cy="5178425"/>
          </a:xfrm>
        </p:spPr>
      </p:pic>
      <p:pic>
        <p:nvPicPr>
          <p:cNvPr id="7680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388937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Прямоугольник 4"/>
          <p:cNvSpPr>
            <a:spLocks noChangeArrowheads="1"/>
          </p:cNvSpPr>
          <p:nvPr/>
        </p:nvSpPr>
        <p:spPr bwMode="auto">
          <a:xfrm>
            <a:off x="695325" y="882650"/>
            <a:ext cx="2406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b="1"/>
              <a:t>Рождество Христово </a:t>
            </a:r>
          </a:p>
        </p:txBody>
      </p:sp>
      <p:sp>
        <p:nvSpPr>
          <p:cNvPr id="76805" name="TextBox 6"/>
          <p:cNvSpPr txBox="1">
            <a:spLocks noChangeArrowheads="1"/>
          </p:cNvSpPr>
          <p:nvPr/>
        </p:nvSpPr>
        <p:spPr bwMode="auto">
          <a:xfrm>
            <a:off x="5797550" y="882650"/>
            <a:ext cx="3346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ru-RU" sz="2100" b="1"/>
              <a:t>Сретенье Господне</a:t>
            </a:r>
          </a:p>
        </p:txBody>
      </p:sp>
    </p:spTree>
    <p:extLst>
      <p:ext uri="{BB962C8B-B14F-4D97-AF65-F5344CB8AC3E}">
        <p14:creationId xmlns:p14="http://schemas.microsoft.com/office/powerpoint/2010/main" val="23153126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857250"/>
            <a:ext cx="17399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07300" y="866775"/>
            <a:ext cx="1503363" cy="30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Иоанн Предтеча</a:t>
            </a:r>
          </a:p>
        </p:txBody>
      </p:sp>
      <p:pic>
        <p:nvPicPr>
          <p:cNvPr id="7782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857250"/>
            <a:ext cx="36274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62388" y="847725"/>
            <a:ext cx="1916112" cy="30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Вознесение Господне </a:t>
            </a:r>
          </a:p>
        </p:txBody>
      </p:sp>
      <p:pic>
        <p:nvPicPr>
          <p:cNvPr id="77830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2058988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1950" y="866775"/>
            <a:ext cx="1552575" cy="30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Архангел Михаил</a:t>
            </a:r>
          </a:p>
        </p:txBody>
      </p:sp>
    </p:spTree>
    <p:extLst>
      <p:ext uri="{BB962C8B-B14F-4D97-AF65-F5344CB8AC3E}">
        <p14:creationId xmlns:p14="http://schemas.microsoft.com/office/powerpoint/2010/main" val="11061260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78851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1038" y="885825"/>
            <a:ext cx="2112962" cy="5148263"/>
          </a:xfrm>
        </p:spPr>
      </p:pic>
      <p:pic>
        <p:nvPicPr>
          <p:cNvPr id="7885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71538"/>
            <a:ext cx="4002088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450" y="955675"/>
            <a:ext cx="3243263" cy="30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ВХОД ГОСПОДЕНЬ В ИЕРУСАЛИМ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45200" y="885825"/>
            <a:ext cx="1595438" cy="30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Архангел Гавриил</a:t>
            </a:r>
          </a:p>
        </p:txBody>
      </p:sp>
    </p:spTree>
    <p:extLst>
      <p:ext uri="{BB962C8B-B14F-4D97-AF65-F5344CB8AC3E}">
        <p14:creationId xmlns:p14="http://schemas.microsoft.com/office/powerpoint/2010/main" val="26268786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pic>
        <p:nvPicPr>
          <p:cNvPr id="79875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575" y="846138"/>
            <a:ext cx="3800475" cy="5141912"/>
          </a:xfrm>
        </p:spPr>
      </p:pic>
      <p:pic>
        <p:nvPicPr>
          <p:cNvPr id="7987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2149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888" y="5502275"/>
            <a:ext cx="1835150" cy="30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Дмитрий </a:t>
            </a:r>
            <a:r>
              <a:rPr lang="ru-RU" sz="1350" b="1" dirty="0" err="1">
                <a:latin typeface="+mn-lt"/>
              </a:rPr>
              <a:t>Солунский</a:t>
            </a:r>
            <a:r>
              <a:rPr lang="ru-RU" sz="1350" b="1" dirty="0">
                <a:latin typeface="+mn-lt"/>
              </a:rPr>
              <a:t> </a:t>
            </a:r>
          </a:p>
        </p:txBody>
      </p:sp>
      <p:pic>
        <p:nvPicPr>
          <p:cNvPr id="79878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846138"/>
            <a:ext cx="1722437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016750" y="892175"/>
            <a:ext cx="2268538" cy="30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b="1" dirty="0">
                <a:latin typeface="+mn-lt"/>
              </a:rPr>
              <a:t>Святитель Иоанн Златоуст</a:t>
            </a:r>
          </a:p>
        </p:txBody>
      </p:sp>
      <p:sp>
        <p:nvSpPr>
          <p:cNvPr id="79880" name="Прямоугольник 8"/>
          <p:cNvSpPr>
            <a:spLocks noChangeArrowheads="1"/>
          </p:cNvSpPr>
          <p:nvPr/>
        </p:nvSpPr>
        <p:spPr bwMode="auto">
          <a:xfrm>
            <a:off x="3763963" y="904875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b="1"/>
              <a:t>Сошествие во Ад</a:t>
            </a:r>
          </a:p>
        </p:txBody>
      </p:sp>
    </p:spTree>
    <p:extLst>
      <p:ext uri="{BB962C8B-B14F-4D97-AF65-F5344CB8AC3E}">
        <p14:creationId xmlns:p14="http://schemas.microsoft.com/office/powerpoint/2010/main" val="1812856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4414</Words>
  <Application>Microsoft Office PowerPoint</Application>
  <PresentationFormat>Экран (4:3)</PresentationFormat>
  <Paragraphs>206</Paragraphs>
  <Slides>106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106</vt:i4>
      </vt:variant>
    </vt:vector>
  </HeadingPairs>
  <TitlesOfParts>
    <vt:vector size="107" baseType="lpstr">
      <vt:lpstr>Тема Office</vt:lpstr>
      <vt:lpstr>ФЕОФАН ГРЕК</vt:lpstr>
      <vt:lpstr>Презентация PowerPoint</vt:lpstr>
      <vt:lpstr>Презентация PowerPoint</vt:lpstr>
      <vt:lpstr>Презентация PowerPoint</vt:lpstr>
      <vt:lpstr>Церковь Спаса Преображения на Ильине улице (Великий Новгород)</vt:lpstr>
      <vt:lpstr>ФРЕСКИ ФЕОФАНА  ГРЕКА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ИКОНЫ ФЕОФАНА ГРЕКА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Андрей Рублёв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ФЕОФАН ГРЕК</dc:title>
  <dc:creator>Матвей</dc:creator>
  <cp:lastModifiedBy>Пользователь Windows</cp:lastModifiedBy>
  <cp:revision>1</cp:revision>
  <dcterms:created xsi:type="dcterms:W3CDTF">2023-02-18T13:21:19Z</dcterms:created>
  <dcterms:modified xsi:type="dcterms:W3CDTF">2023-02-18T13:23:37Z</dcterms:modified>
</cp:coreProperties>
</file>