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FFFFFF"/>
    <a:srgbClr val="F5800B"/>
    <a:srgbClr val="006600"/>
    <a:srgbClr val="00E668"/>
    <a:srgbClr val="003DB8"/>
    <a:srgbClr val="335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CD213A-27A8-45BC-B08B-EDAB723DAF8D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71A571-8C81-461E-8512-FB0AE6A6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Цвет.</a:t>
            </a:r>
            <a:br>
              <a:rPr lang="ru-RU" dirty="0" smtClean="0"/>
            </a:br>
            <a:r>
              <a:rPr lang="ru-RU" dirty="0" smtClean="0"/>
              <a:t>Основы </a:t>
            </a:r>
            <a:r>
              <a:rPr lang="ru-RU" dirty="0" err="1" smtClean="0"/>
              <a:t>цветоведения</a:t>
            </a:r>
            <a:endParaRPr lang="ru-RU" dirty="0"/>
          </a:p>
        </p:txBody>
      </p:sp>
      <p:pic>
        <p:nvPicPr>
          <p:cNvPr id="4" name="Рисунок 3" descr="ge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9256" y="3214686"/>
            <a:ext cx="2981325" cy="285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86454"/>
            <a:ext cx="8715436" cy="909654"/>
          </a:xfrm>
        </p:spPr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Живопись – это такой вид изобразительного искусства, в котором цвет играет главную роль</a:t>
            </a:r>
          </a:p>
          <a:p>
            <a:endParaRPr lang="ru-RU" dirty="0"/>
          </a:p>
        </p:txBody>
      </p:sp>
      <p:pic>
        <p:nvPicPr>
          <p:cNvPr id="4" name="Picture 7" descr="9в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214290"/>
            <a:ext cx="8070644" cy="5572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715016"/>
            <a:ext cx="8786874" cy="909630"/>
          </a:xfrm>
        </p:spPr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Колорит – это система соотношений цветовых тонов и их оттенков, образующих определённое единство</a:t>
            </a:r>
          </a:p>
          <a:p>
            <a:endParaRPr lang="ru-RU" dirty="0"/>
          </a:p>
        </p:txBody>
      </p:sp>
      <p:pic>
        <p:nvPicPr>
          <p:cNvPr id="4" name="Picture 7" descr="picture05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714356"/>
            <a:ext cx="8580144" cy="4572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 цвета</a:t>
            </a:r>
            <a:endParaRPr lang="ru-RU" dirty="0"/>
          </a:p>
        </p:txBody>
      </p:sp>
      <p:pic>
        <p:nvPicPr>
          <p:cNvPr id="4" name="Picture 4" descr="св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4059" y="1785926"/>
            <a:ext cx="251936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47" y="1785926"/>
            <a:ext cx="24368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тен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785926"/>
            <a:ext cx="266382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88997" y="1368401"/>
            <a:ext cx="172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+mj-lt"/>
              </a:rPr>
              <a:t>Светлота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275013" y="1354126"/>
            <a:ext cx="2428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+mj-lt"/>
              </a:rPr>
              <a:t>Цветовой тон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97609" y="1373176"/>
            <a:ext cx="1963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846781" y="1373176"/>
            <a:ext cx="29638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Насыщенность цвета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71868" y="5715016"/>
            <a:ext cx="2500330" cy="57626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 Ткачев.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солнышке</a:t>
            </a:r>
          </a:p>
        </p:txBody>
      </p:sp>
      <p:pic>
        <p:nvPicPr>
          <p:cNvPr id="12" name="Picture 5" descr="коляс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00000" y="3240000"/>
            <a:ext cx="2447925" cy="241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" name="Picture 8" descr="пруд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621" y="3240000"/>
            <a:ext cx="2920166" cy="241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" name="Picture 9" descr="бор мусат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000" y="3240000"/>
            <a:ext cx="3413604" cy="241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14282" y="5643578"/>
            <a:ext cx="32861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err="1"/>
              <a:t>В.Борисов-Мусатов</a:t>
            </a:r>
            <a:r>
              <a:rPr lang="ru-RU" dirty="0"/>
              <a:t>. Весна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072198" y="5643578"/>
            <a:ext cx="3071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/>
              <a:t>В. </a:t>
            </a:r>
            <a:r>
              <a:rPr lang="ru-RU" dirty="0" err="1" smtClean="0"/>
              <a:t>Борисов-Мусатов</a:t>
            </a:r>
            <a:r>
              <a:rPr lang="ru-RU" dirty="0"/>
              <a:t>. Водоем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Родственные цвета</a:t>
            </a:r>
            <a:endParaRPr lang="ru-RU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85721" y="5143512"/>
            <a:ext cx="23574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2400" dirty="0"/>
              <a:t>М. </a:t>
            </a:r>
            <a:r>
              <a:rPr lang="ru-RU" sz="2400" dirty="0" err="1"/>
              <a:t>Асламазян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 smtClean="0"/>
              <a:t>Праздничный </a:t>
            </a:r>
            <a:br>
              <a:rPr lang="ru-RU" sz="2400" dirty="0" smtClean="0"/>
            </a:br>
            <a:r>
              <a:rPr lang="ru-RU" sz="2400" dirty="0" smtClean="0"/>
              <a:t>натюрморт</a:t>
            </a:r>
            <a:endParaRPr lang="ru-RU" sz="2400" dirty="0"/>
          </a:p>
        </p:txBody>
      </p:sp>
      <p:pic>
        <p:nvPicPr>
          <p:cNvPr id="5" name="Picture 6" descr="родствен ц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5689" y="1428737"/>
            <a:ext cx="1735658" cy="1643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7" descr="цветов 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428736"/>
            <a:ext cx="1785950" cy="1662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8" descr="фрук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3214685"/>
            <a:ext cx="3714776" cy="3206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picture055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064100"/>
            <a:ext cx="5500726" cy="559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расположения цветов в цветовом круге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1472" y="6286520"/>
            <a:ext cx="38791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</a:rPr>
              <a:t>И. Остроухов. Золотая осень</a:t>
            </a:r>
          </a:p>
        </p:txBody>
      </p:sp>
      <p:pic>
        <p:nvPicPr>
          <p:cNvPr id="6" name="Picture 4" descr="picture056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285728"/>
            <a:ext cx="7976115" cy="60007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6230938"/>
            <a:ext cx="3768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</a:rPr>
              <a:t>К. Моне. Скалы в </a:t>
            </a:r>
            <a:r>
              <a:rPr lang="ru-RU" sz="2400" dirty="0" err="1">
                <a:latin typeface="+mj-lt"/>
              </a:rPr>
              <a:t>Бель-Иль</a:t>
            </a:r>
            <a:r>
              <a:rPr lang="ru-RU" sz="2400" dirty="0">
                <a:latin typeface="+mj-lt"/>
              </a:rPr>
              <a:t>.</a:t>
            </a:r>
          </a:p>
        </p:txBody>
      </p:sp>
      <p:pic>
        <p:nvPicPr>
          <p:cNvPr id="5" name="Picture 4" descr="ска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572428" cy="59686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1" descr="picture05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15304" cy="59812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714348" y="6215082"/>
            <a:ext cx="3601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</a:rPr>
              <a:t>П. </a:t>
            </a:r>
            <a:r>
              <a:rPr lang="ru-RU" sz="2400" dirty="0" err="1">
                <a:latin typeface="+mj-lt"/>
              </a:rPr>
              <a:t>Сезан</a:t>
            </a:r>
            <a:r>
              <a:rPr lang="ru-RU" sz="2400" dirty="0">
                <a:latin typeface="+mj-lt"/>
              </a:rPr>
              <a:t>. Пейзаж Л </a:t>
            </a:r>
            <a:r>
              <a:rPr lang="ru-RU" sz="2400" dirty="0" err="1">
                <a:latin typeface="+mj-lt"/>
              </a:rPr>
              <a:t>Эстака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picture0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883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8596" y="6215082"/>
            <a:ext cx="28921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+mj-lt"/>
              </a:rPr>
              <a:t>А. Куинджи. Эльбрус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357694"/>
            <a:ext cx="7772400" cy="180498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Клод Моне. </a:t>
            </a:r>
            <a:r>
              <a:rPr lang="ru-RU" dirty="0" err="1" smtClean="0"/>
              <a:t>Руанский</a:t>
            </a:r>
            <a:r>
              <a:rPr lang="ru-RU" dirty="0" smtClean="0"/>
              <a:t> собор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1.В свете восходящего солнца.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2.Утром.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3.Вечером</a:t>
            </a:r>
          </a:p>
          <a:p>
            <a:endParaRPr lang="ru-RU" dirty="0"/>
          </a:p>
        </p:txBody>
      </p:sp>
      <p:pic>
        <p:nvPicPr>
          <p:cNvPr id="4" name="Picture 10" descr="собор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04"/>
            <a:ext cx="2714644" cy="37403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11" descr="соб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2643206" cy="37358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9" descr="Sobor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28604"/>
            <a:ext cx="2643206" cy="37165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357422" y="3714752"/>
            <a:ext cx="660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5357818" y="3714752"/>
            <a:ext cx="660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8072462" y="3643314"/>
            <a:ext cx="6603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4429156" cy="62865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Любите живопись, поэты!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Лишь ей, единственной, дано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Души изменчивой приметы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Переносить на полотно.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Ты помнишь, как из тьмы былого,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Ещё закутана в атлас,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портрета </a:t>
            </a:r>
            <a:r>
              <a:rPr lang="ru-RU" dirty="0" err="1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Рокотова</a:t>
            </a: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снова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Смотрела </a:t>
            </a:r>
            <a:r>
              <a:rPr lang="ru-RU" dirty="0" err="1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Струйская</a:t>
            </a: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 нас?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Её глаза – как два тумана,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Полуулыбка, </a:t>
            </a:r>
            <a:r>
              <a:rPr lang="ru-RU" dirty="0" err="1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полуплач</a:t>
            </a: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Её глаза – как два обмана,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Покрытых мглою неудач.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Соединенье двух загадок,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err="1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Полувосторг</a:t>
            </a: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dirty="0" err="1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полуиспуг</a:t>
            </a: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Безумной важности припадок.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Предвосхищенье смертных мук.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 потёмки наступают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приближается гроза.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 дна души моей мерцают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Её прекрасные глаза.</a:t>
            </a:r>
          </a:p>
          <a:p>
            <a:pPr algn="r">
              <a:lnSpc>
                <a:spcPct val="80000"/>
              </a:lnSpc>
              <a:buNone/>
              <a:defRPr/>
            </a:pPr>
            <a:endParaRPr lang="ru-RU" sz="2000" dirty="0" smtClean="0">
              <a:effectLst>
                <a:glow rad="101600">
                  <a:srgbClr val="FFFFFF"/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sz="2000" dirty="0" smtClean="0">
                <a:effectLst>
                  <a:glow rad="101600">
                    <a:srgbClr val="FFFFFF"/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Николай Заболоцкий</a:t>
            </a:r>
          </a:p>
          <a:p>
            <a:endParaRPr lang="ru-RU" dirty="0"/>
          </a:p>
        </p:txBody>
      </p:sp>
      <p:pic>
        <p:nvPicPr>
          <p:cNvPr id="4" name="Picture 5" descr="picture05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85728"/>
            <a:ext cx="3941762" cy="51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4876" y="5500702"/>
            <a:ext cx="399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ahoma" pitchFamily="34" charset="0"/>
              </a:rPr>
              <a:t>Ф. Рокотов. Портрет А.П. </a:t>
            </a:r>
            <a:r>
              <a:rPr lang="ru-RU" dirty="0" err="1">
                <a:latin typeface="Tahoma" pitchFamily="34" charset="0"/>
              </a:rPr>
              <a:t>Струйской</a:t>
            </a:r>
            <a:endParaRPr lang="ru-RU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Теплые цвета</a:t>
            </a:r>
            <a:endParaRPr lang="ru-RU" dirty="0"/>
          </a:p>
        </p:txBody>
      </p:sp>
      <p:pic>
        <p:nvPicPr>
          <p:cNvPr id="4" name="Picture 5" descr="те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500462" cy="357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рис 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643050"/>
            <a:ext cx="5055684" cy="3429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х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66916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Холодные цвета</a:t>
            </a:r>
            <a:endParaRPr lang="ru-RU" dirty="0"/>
          </a:p>
        </p:txBody>
      </p:sp>
      <p:pic>
        <p:nvPicPr>
          <p:cNvPr id="5" name="Picture 6" descr="рис 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785926"/>
            <a:ext cx="4985326" cy="3714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</a:t>
            </a:r>
            <a:br>
              <a:rPr lang="ru-RU" dirty="0" smtClean="0"/>
            </a:br>
            <a:r>
              <a:rPr lang="ru-RU" dirty="0" smtClean="0"/>
              <a:t>работа</a:t>
            </a:r>
            <a:endParaRPr lang="ru-RU" dirty="0"/>
          </a:p>
        </p:txBody>
      </p:sp>
      <p:pic>
        <p:nvPicPr>
          <p:cNvPr id="5" name="Picture 6" descr="прак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624210" cy="642942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57158" y="4572008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Составить гармонию</a:t>
            </a:r>
          </a:p>
          <a:p>
            <a:r>
              <a:rPr lang="ru-RU" sz="2000" dirty="0" smtClean="0">
                <a:latin typeface="+mj-lt"/>
              </a:rPr>
              <a:t> холодных пятен </a:t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latin typeface="+mj-lt"/>
              </a:rPr>
              <a:t>«В царстве Снежной королевы»</a:t>
            </a:r>
            <a:endParaRPr lang="ru-RU" sz="20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571744"/>
            <a:ext cx="3643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+mj-lt"/>
              </a:rPr>
              <a:t>Составить гармонию</a:t>
            </a:r>
          </a:p>
          <a:p>
            <a:r>
              <a:rPr lang="ru-RU" sz="2000" dirty="0" smtClean="0">
                <a:latin typeface="+mj-lt"/>
              </a:rPr>
              <a:t> теплых пятен </a:t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latin typeface="+mj-lt"/>
              </a:rPr>
              <a:t>«В Солнечном городе»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Радуга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71802" y="571480"/>
            <a:ext cx="5443550" cy="119538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>
                <a:effectLst>
                  <a:glow rad="101600">
                    <a:srgbClr val="FFFFFF"/>
                  </a:glow>
                </a:effectLst>
              </a:rPr>
              <a:t>Последовательность цветов спектра легко запомнить, следуя поговорке</a:t>
            </a:r>
            <a:r>
              <a:rPr lang="en-US" dirty="0" smtClean="0">
                <a:effectLst>
                  <a:glow rad="101600">
                    <a:srgbClr val="FFFFFF"/>
                  </a:glow>
                </a:effectLst>
              </a:rPr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1785926"/>
            <a:ext cx="2286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К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аждый</a:t>
            </a:r>
          </a:p>
          <a:p>
            <a:r>
              <a:rPr lang="ru-RU" sz="32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О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хотник</a:t>
            </a:r>
          </a:p>
          <a:p>
            <a:r>
              <a:rPr lang="ru-RU" sz="3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Ж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елает</a:t>
            </a:r>
          </a:p>
          <a:p>
            <a:r>
              <a:rPr lang="ru-RU" sz="3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З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нать</a:t>
            </a:r>
          </a:p>
          <a:p>
            <a:r>
              <a:rPr lang="ru-RU" sz="3200" dirty="0" smtClean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Г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де</a:t>
            </a:r>
          </a:p>
          <a:p>
            <a:r>
              <a:rPr lang="ru-RU" sz="32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С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идит</a:t>
            </a:r>
          </a:p>
          <a:p>
            <a:r>
              <a:rPr lang="ru-RU" sz="32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Ф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азан</a:t>
            </a:r>
          </a:p>
          <a:p>
            <a:endParaRPr lang="ru-RU" sz="3200" dirty="0">
              <a:solidFill>
                <a:schemeClr val="tx2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Impact" pitchFamily="34" charset="0"/>
            </a:endParaRPr>
          </a:p>
        </p:txBody>
      </p:sp>
      <p:pic>
        <p:nvPicPr>
          <p:cNvPr id="5" name="Рисунок 4" descr="398px-WhereRainbowRi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600495"/>
            <a:ext cx="5214974" cy="37573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3429000"/>
            <a:ext cx="7772400" cy="1481134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Основными цветами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называются цвета, которые нельзя получить путём смешивания других.</a:t>
            </a:r>
            <a:endParaRPr lang="ru-RU" sz="2800" dirty="0" smtClean="0">
              <a:solidFill>
                <a:schemeClr val="bg2"/>
              </a:solidFill>
            </a:endParaRPr>
          </a:p>
          <a:p>
            <a:endParaRPr lang="ru-RU" dirty="0"/>
          </a:p>
        </p:txBody>
      </p:sp>
      <p:sp>
        <p:nvSpPr>
          <p:cNvPr id="4" name="Капля 3"/>
          <p:cNvSpPr/>
          <p:nvPr/>
        </p:nvSpPr>
        <p:spPr>
          <a:xfrm rot="18923342">
            <a:off x="1270773" y="1640206"/>
            <a:ext cx="1003963" cy="979256"/>
          </a:xfrm>
          <a:prstGeom prst="teardrop">
            <a:avLst/>
          </a:prstGeom>
          <a:solidFill>
            <a:srgbClr val="3359FB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rot="18923342">
            <a:off x="3913979" y="1640206"/>
            <a:ext cx="1003963" cy="979256"/>
          </a:xfrm>
          <a:prstGeom prst="teardrop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апля 5"/>
          <p:cNvSpPr/>
          <p:nvPr/>
        </p:nvSpPr>
        <p:spPr>
          <a:xfrm rot="18923342">
            <a:off x="6842937" y="1711644"/>
            <a:ext cx="1003963" cy="979256"/>
          </a:xfrm>
          <a:prstGeom prst="teardrop">
            <a:avLst/>
          </a:prstGeom>
          <a:solidFill>
            <a:srgbClr val="FF00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857224" y="5286388"/>
            <a:ext cx="1584325" cy="576262"/>
            <a:chOff x="385" y="3339"/>
            <a:chExt cx="998" cy="363"/>
          </a:xfrm>
        </p:grpSpPr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665511" y="5286388"/>
            <a:ext cx="1584325" cy="576262"/>
            <a:chOff x="2154" y="3339"/>
            <a:chExt cx="998" cy="363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6618261" y="5214950"/>
            <a:ext cx="1584325" cy="576263"/>
            <a:chOff x="4014" y="3294"/>
            <a:chExt cx="998" cy="363"/>
          </a:xfrm>
        </p:grpSpPr>
        <p:sp>
          <p:nvSpPr>
            <p:cNvPr id="14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Составные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</a:rPr>
              <a:t>Составные цвета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err="1" smtClean="0"/>
              <a:t>цвета</a:t>
            </a:r>
            <a:r>
              <a:rPr lang="ru-RU" dirty="0" smtClean="0"/>
              <a:t>, получаемые путём </a:t>
            </a:r>
            <a:r>
              <a:rPr lang="ru-RU" dirty="0" err="1" smtClean="0"/>
              <a:t>попарного</a:t>
            </a:r>
            <a:r>
              <a:rPr lang="ru-RU" dirty="0" smtClean="0"/>
              <a:t> смешивания основных цветов.</a:t>
            </a:r>
          </a:p>
          <a:p>
            <a:endParaRPr lang="ru-RU" dirty="0"/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7358082" y="5072074"/>
            <a:ext cx="792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071538" y="5214950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286248" y="5072074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?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468000" y="5214950"/>
            <a:ext cx="2089150" cy="1314456"/>
            <a:chOff x="500034" y="5214950"/>
            <a:chExt cx="2089150" cy="1314456"/>
          </a:xfrm>
        </p:grpSpPr>
        <p:sp>
          <p:nvSpPr>
            <p:cNvPr id="11" name="Oval 17"/>
            <p:cNvSpPr>
              <a:spLocks noChangeArrowheads="1"/>
            </p:cNvSpPr>
            <p:nvPr/>
          </p:nvSpPr>
          <p:spPr bwMode="auto">
            <a:xfrm>
              <a:off x="1071538" y="5214950"/>
              <a:ext cx="1008063" cy="936625"/>
            </a:xfrm>
            <a:prstGeom prst="ellipse">
              <a:avLst/>
            </a:prstGeom>
            <a:solidFill>
              <a:srgbClr val="00E668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500034" y="6072206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>
                  <a:solidFill>
                    <a:srgbClr val="00B050"/>
                  </a:solidFill>
                  <a:latin typeface="+mj-lt"/>
                </a:rPr>
                <a:t>Зелёный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785786" y="2928934"/>
            <a:ext cx="1584325" cy="576262"/>
            <a:chOff x="385" y="3339"/>
            <a:chExt cx="998" cy="363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3929058" y="3000372"/>
            <a:ext cx="1584325" cy="576262"/>
            <a:chOff x="2154" y="3339"/>
            <a:chExt cx="998" cy="363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32"/>
          <p:cNvGrpSpPr>
            <a:grpSpLocks/>
          </p:cNvGrpSpPr>
          <p:nvPr/>
        </p:nvGrpSpPr>
        <p:grpSpPr bwMode="auto">
          <a:xfrm>
            <a:off x="6929454" y="3000372"/>
            <a:ext cx="1584325" cy="576263"/>
            <a:chOff x="4014" y="3294"/>
            <a:chExt cx="998" cy="363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073258" y="3500438"/>
            <a:ext cx="5715040" cy="2000264"/>
            <a:chOff x="2073258" y="3500438"/>
            <a:chExt cx="5715040" cy="2000264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>
              <a:off x="7037405" y="4392619"/>
              <a:ext cx="1500198" cy="1588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073258" y="3500438"/>
              <a:ext cx="5213386" cy="2000264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1570810" y="3571876"/>
            <a:ext cx="2574150" cy="1571636"/>
            <a:chOff x="1570810" y="3571876"/>
            <a:chExt cx="2574150" cy="1571636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>
              <a:off x="821505" y="4321975"/>
              <a:ext cx="1500198" cy="1588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10800000" flipV="1">
              <a:off x="1928794" y="3571876"/>
              <a:ext cx="2216166" cy="1571636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4714876" y="3571876"/>
            <a:ext cx="2430480" cy="1714512"/>
            <a:chOff x="4714876" y="3571876"/>
            <a:chExt cx="2430480" cy="1714512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5400000">
              <a:off x="3965571" y="4392619"/>
              <a:ext cx="1500198" cy="1588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 flipV="1">
              <a:off x="5143504" y="3571876"/>
              <a:ext cx="2001852" cy="1714512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/>
          <p:nvPr/>
        </p:nvGrpSpPr>
        <p:grpSpPr>
          <a:xfrm>
            <a:off x="3714744" y="5286388"/>
            <a:ext cx="2089150" cy="1314456"/>
            <a:chOff x="3714744" y="5286388"/>
            <a:chExt cx="2089150" cy="1314456"/>
          </a:xfrm>
        </p:grpSpPr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4214810" y="5286388"/>
              <a:ext cx="1008062" cy="936625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14744" y="6143644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F5800B"/>
                  </a:solidFill>
                  <a:latin typeface="+mj-lt"/>
                </a:rPr>
                <a:t>Оранжевый</a:t>
              </a:r>
              <a:endParaRPr lang="ru-RU" sz="2400" b="1" dirty="0">
                <a:solidFill>
                  <a:srgbClr val="F5800B"/>
                </a:solidFill>
                <a:latin typeface="+mj-lt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6715140" y="5286388"/>
            <a:ext cx="2089150" cy="1314456"/>
            <a:chOff x="6715140" y="5286388"/>
            <a:chExt cx="2089150" cy="1314456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7286644" y="5286388"/>
              <a:ext cx="1008062" cy="936625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6715140" y="6143644"/>
              <a:ext cx="2089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 dirty="0" smtClean="0">
                  <a:solidFill>
                    <a:srgbClr val="7030A0"/>
                  </a:solidFill>
                  <a:latin typeface="+mj-lt"/>
                </a:rPr>
                <a:t>Фиолетовый</a:t>
              </a:r>
              <a:endParaRPr lang="ru-RU" sz="2400" b="1" dirty="0">
                <a:solidFill>
                  <a:srgbClr val="7030A0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 составные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318" cy="90963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</a:rPr>
              <a:t>голубой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  (смесь синего с белым).</a:t>
            </a:r>
          </a:p>
          <a:p>
            <a:endParaRPr lang="ru-RU" dirty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00306"/>
            <a:ext cx="4267200" cy="36988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sp>
        <p:nvSpPr>
          <p:cNvPr id="6" name="AutoShape 6"/>
          <p:cNvSpPr>
            <a:spLocks noChangeArrowheads="1"/>
          </p:cNvSpPr>
          <p:nvPr/>
        </p:nvSpPr>
        <p:spPr bwMode="auto">
          <a:xfrm rot="18330393">
            <a:off x="4893118" y="2851404"/>
            <a:ext cx="1158817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00760" y="2500306"/>
            <a:ext cx="2512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2844842">
            <a:off x="4834447" y="5220220"/>
            <a:ext cx="118535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3438" y="6143644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effectLst>
                  <a:glow rad="101600">
                    <a:srgbClr val="777777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 flipH="1">
            <a:off x="2214546" y="4110038"/>
            <a:ext cx="135253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0000FF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4000" y="3744000"/>
            <a:ext cx="2520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+mj-lt"/>
              </a:rPr>
              <a:t>Основной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 составные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8106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</a:rPr>
              <a:t>голубой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  (смесь синего с белым).</a:t>
            </a:r>
          </a:p>
          <a:p>
            <a:endParaRPr lang="ru-RU" sz="2800" dirty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571744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5"/>
          <p:cNvSpPr>
            <a:spLocks noChangeArrowheads="1"/>
          </p:cNvSpPr>
          <p:nvPr/>
        </p:nvSpPr>
        <p:spPr bwMode="auto">
          <a:xfrm rot="7481283">
            <a:off x="3082271" y="5377178"/>
            <a:ext cx="1155456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97D2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34" y="5286388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  <a:endParaRPr lang="ru-RU" sz="2800" b="1" dirty="0" smtClean="0">
              <a:solidFill>
                <a:srgbClr val="97D250"/>
              </a:solidFill>
              <a:effectLst>
                <a:glow rad="101600">
                  <a:srgbClr val="4D4D4D"/>
                </a:glow>
              </a:effectLst>
              <a:latin typeface="+mj-lt"/>
            </a:endParaRPr>
          </a:p>
          <a:p>
            <a:pPr algn="r"/>
            <a:r>
              <a:rPr lang="ru-RU" sz="2800" b="1" dirty="0" smtClean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  <a:endParaRPr lang="ru-RU" sz="2800" b="1" dirty="0">
              <a:solidFill>
                <a:srgbClr val="97D250"/>
              </a:solidFill>
              <a:effectLst>
                <a:glow rad="101600">
                  <a:srgbClr val="4D4D4D"/>
                </a:glow>
              </a:effectLst>
              <a:latin typeface="+mj-lt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00034" y="2571744"/>
            <a:ext cx="1883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800" b="1" dirty="0">
                <a:solidFill>
                  <a:srgbClr val="9B1B8C"/>
                </a:solidFill>
                <a:latin typeface="+mj-lt"/>
              </a:rPr>
              <a:t>Составной </a:t>
            </a:r>
            <a:endParaRPr lang="ru-RU" sz="2800" b="1" dirty="0" smtClean="0">
              <a:solidFill>
                <a:srgbClr val="9B1B8C"/>
              </a:solidFill>
              <a:latin typeface="+mj-lt"/>
            </a:endParaRPr>
          </a:p>
          <a:p>
            <a:pPr algn="r"/>
            <a:r>
              <a:rPr lang="ru-RU" sz="2800" b="1" dirty="0" smtClean="0">
                <a:solidFill>
                  <a:srgbClr val="9B1B8C"/>
                </a:solidFill>
                <a:latin typeface="+mj-lt"/>
              </a:rPr>
              <a:t>цвет</a:t>
            </a:r>
            <a:endParaRPr lang="ru-RU" sz="2800" b="1" dirty="0">
              <a:solidFill>
                <a:srgbClr val="9B1B8C"/>
              </a:solidFill>
              <a:latin typeface="+mj-lt"/>
            </a:endParaRP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13768811">
            <a:off x="3212600" y="3103880"/>
            <a:ext cx="1213800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9B1B8C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5286380" y="4143380"/>
            <a:ext cx="1214446" cy="4572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FD7E5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D7E51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67500" y="3857628"/>
            <a:ext cx="2476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</a:p>
          <a:p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Цветовой круг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43570" y="1928802"/>
            <a:ext cx="3286148" cy="435771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Цветовой круг </a:t>
            </a:r>
            <a:r>
              <a:rPr lang="ru-RU" sz="2800" dirty="0" smtClean="0"/>
              <a:t>можно расширить, добавляя в него цвета, полученные смешением основных и составных цветов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5086350" cy="4387850"/>
          </a:xfrm>
          <a:prstGeom prst="rect">
            <a:avLst/>
          </a:prstGeom>
          <a:noFill/>
          <a:ln w="15875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Полный цветовой круг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428736"/>
            <a:ext cx="4300542" cy="150019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Полный цветовой круг  </a:t>
            </a:r>
            <a:r>
              <a:rPr lang="ru-RU" sz="2800" dirty="0" smtClean="0">
                <a:solidFill>
                  <a:schemeClr val="tx2"/>
                </a:solidFill>
              </a:rPr>
              <a:t>включает  хроматические и ахроматические цвета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00562" y="2786058"/>
            <a:ext cx="4371980" cy="17859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600" dirty="0" smtClean="0">
                <a:solidFill>
                  <a:srgbClr val="FFFF00"/>
                </a:solidFill>
              </a:rPr>
              <a:t>Смешение хроматического цвета с белым увеличивает его </a:t>
            </a:r>
            <a:r>
              <a:rPr lang="ru-RU" sz="2400" dirty="0" smtClean="0">
                <a:solidFill>
                  <a:schemeClr val="bg1"/>
                </a:solidFill>
              </a:rPr>
              <a:t>СВЕТЛОТУ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00562" y="4500570"/>
            <a:ext cx="4357718" cy="200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ru-RU" sz="2600" dirty="0" smtClean="0"/>
              <a:t>Смешение хроматического цвета с чёрным увеличивает его </a:t>
            </a:r>
            <a:r>
              <a:rPr lang="ru-RU" sz="3200" dirty="0" smtClean="0"/>
              <a:t>насыщенность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9" descr="чёрныйкр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08" y="1822438"/>
            <a:ext cx="3895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кругосновны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883" y="2466963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кругтёмны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кругсветлы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5220" y="2862250"/>
            <a:ext cx="2057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белыйкру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57383" y="35417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105</TotalTime>
  <Words>365</Words>
  <Application>Microsoft Office PowerPoint</Application>
  <PresentationFormat>Экран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 Unicode MS</vt:lpstr>
      <vt:lpstr>Calibri</vt:lpstr>
      <vt:lpstr>Cambria</vt:lpstr>
      <vt:lpstr>Century Schoolbook</vt:lpstr>
      <vt:lpstr>Franklin Gothic Book</vt:lpstr>
      <vt:lpstr>Impact</vt:lpstr>
      <vt:lpstr>Perpetua</vt:lpstr>
      <vt:lpstr>Tahoma</vt:lpstr>
      <vt:lpstr>Times New Roman</vt:lpstr>
      <vt:lpstr>Wingdings 2</vt:lpstr>
      <vt:lpstr>Справедливость</vt:lpstr>
      <vt:lpstr>Цвет. Основы цветоведения</vt:lpstr>
      <vt:lpstr>Презентация PowerPoint</vt:lpstr>
      <vt:lpstr>Радуга</vt:lpstr>
      <vt:lpstr>Основные цвета</vt:lpstr>
      <vt:lpstr>Составные цвета</vt:lpstr>
      <vt:lpstr>Основные и составные цвета</vt:lpstr>
      <vt:lpstr>Основные и составные цвета</vt:lpstr>
      <vt:lpstr>Цветовой круг</vt:lpstr>
      <vt:lpstr>Полный цветовой круг</vt:lpstr>
      <vt:lpstr>Презентация PowerPoint</vt:lpstr>
      <vt:lpstr>Презентация PowerPoint</vt:lpstr>
      <vt:lpstr>Основные характеристики цвета</vt:lpstr>
      <vt:lpstr>Родственные цвета</vt:lpstr>
      <vt:lpstr>Порядок расположения цветов в цветовом круге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Теплые цвета</vt:lpstr>
      <vt:lpstr>Холодные цвета</vt:lpstr>
      <vt:lpstr>Практическая  работа</vt:lpstr>
    </vt:vector>
  </TitlesOfParts>
  <Company>BEST_XP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Учетная запись Майкрософт</cp:lastModifiedBy>
  <cp:revision>28</cp:revision>
  <dcterms:created xsi:type="dcterms:W3CDTF">2009-10-02T05:35:29Z</dcterms:created>
  <dcterms:modified xsi:type="dcterms:W3CDTF">2023-09-22T10:36:47Z</dcterms:modified>
</cp:coreProperties>
</file>